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11.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12" r:id="rId2"/>
    <p:sldMasterId id="2147483924" r:id="rId3"/>
    <p:sldMasterId id="2147483936" r:id="rId4"/>
    <p:sldMasterId id="2147483948" r:id="rId5"/>
  </p:sldMasterIdLst>
  <p:notesMasterIdLst>
    <p:notesMasterId r:id="rId119"/>
  </p:notesMasterIdLst>
  <p:sldIdLst>
    <p:sldId id="272" r:id="rId6"/>
    <p:sldId id="274" r:id="rId7"/>
    <p:sldId id="275" r:id="rId8"/>
    <p:sldId id="351" r:id="rId9"/>
    <p:sldId id="352" r:id="rId10"/>
    <p:sldId id="355" r:id="rId11"/>
    <p:sldId id="357" r:id="rId12"/>
    <p:sldId id="353" r:id="rId13"/>
    <p:sldId id="358" r:id="rId14"/>
    <p:sldId id="354" r:id="rId15"/>
    <p:sldId id="359" r:id="rId16"/>
    <p:sldId id="356" r:id="rId17"/>
    <p:sldId id="256" r:id="rId18"/>
    <p:sldId id="257" r:id="rId19"/>
    <p:sldId id="270" r:id="rId20"/>
    <p:sldId id="271"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3" r:id="rId34"/>
    <p:sldId id="276" r:id="rId35"/>
    <p:sldId id="277" r:id="rId36"/>
    <p:sldId id="278" r:id="rId37"/>
    <p:sldId id="279" r:id="rId38"/>
    <p:sldId id="280" r:id="rId39"/>
    <p:sldId id="281" r:id="rId40"/>
    <p:sldId id="282" r:id="rId41"/>
    <p:sldId id="30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3" r:id="rId62"/>
    <p:sldId id="304"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9" r:id="rId105"/>
    <p:sldId id="347" r:id="rId106"/>
    <p:sldId id="348" r:id="rId107"/>
    <p:sldId id="350" r:id="rId108"/>
    <p:sldId id="360" r:id="rId109"/>
    <p:sldId id="361" r:id="rId110"/>
    <p:sldId id="362" r:id="rId111"/>
    <p:sldId id="363" r:id="rId112"/>
    <p:sldId id="364" r:id="rId113"/>
    <p:sldId id="365" r:id="rId114"/>
    <p:sldId id="366" r:id="rId115"/>
    <p:sldId id="367" r:id="rId116"/>
    <p:sldId id="368" r:id="rId117"/>
    <p:sldId id="369" r:id="rId11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505" autoAdjust="0"/>
    <p:restoredTop sz="94203" autoAdjust="0"/>
  </p:normalViewPr>
  <p:slideViewPr>
    <p:cSldViewPr>
      <p:cViewPr>
        <p:scale>
          <a:sx n="80" d="100"/>
          <a:sy n="80" d="100"/>
        </p:scale>
        <p:origin x="-1320" y="-2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Office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Office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Office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ru-RU"/>
  <c:chart>
    <c:title/>
    <c:view3D>
      <c:rotX val="30"/>
      <c:perspective val="30"/>
    </c:view3D>
    <c:plotArea>
      <c:layout/>
      <c:pie3DChart>
        <c:varyColors val="1"/>
        <c:ser>
          <c:idx val="0"/>
          <c:order val="0"/>
          <c:tx>
            <c:strRef>
              <c:f>Лист1!$B$1</c:f>
              <c:strCache>
                <c:ptCount val="1"/>
                <c:pt idx="0">
                  <c:v>до кл. часа</c:v>
                </c:pt>
              </c:strCache>
            </c:strRef>
          </c:tx>
          <c:explosion val="25"/>
          <c:cat>
            <c:strRef>
              <c:f>Лист1!$A$2:$A$3</c:f>
              <c:strCache>
                <c:ptCount val="2"/>
                <c:pt idx="0">
                  <c:v>оптимисты</c:v>
                </c:pt>
                <c:pt idx="1">
                  <c:v>пессимисты</c:v>
                </c:pt>
              </c:strCache>
            </c:strRef>
          </c:cat>
          <c:val>
            <c:numRef>
              <c:f>Лист1!$B$2:$B$3</c:f>
              <c:numCache>
                <c:formatCode>General</c:formatCode>
                <c:ptCount val="2"/>
                <c:pt idx="0">
                  <c:v>4</c:v>
                </c:pt>
                <c:pt idx="1">
                  <c:v>7</c:v>
                </c:pt>
              </c:numCache>
            </c:numRef>
          </c:val>
          <c:extLst xmlns:c16r2="http://schemas.microsoft.com/office/drawing/2015/06/chart">
            <c:ext xmlns:c16="http://schemas.microsoft.com/office/drawing/2014/chart" uri="{C3380CC4-5D6E-409C-BE32-E72D297353CC}">
              <c16:uniqueId val="{00000000-BC3C-4CC6-B162-EA70BDBF4F34}"/>
            </c:ext>
          </c:extLst>
        </c:ser>
      </c:pie3DChart>
    </c:plotArea>
    <c:legend>
      <c:legendPos val="r"/>
    </c:legend>
    <c:plotVisOnly val="1"/>
    <c:dispBlanksAs val="zero"/>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ru-RU"/>
  <c:chart>
    <c:title>
      <c:tx>
        <c:rich>
          <a:bodyPr/>
          <a:lstStyle/>
          <a:p>
            <a:pPr>
              <a:defRPr/>
            </a:pPr>
            <a:r>
              <a:rPr lang="ru-RU"/>
              <a:t> после кл. часа</a:t>
            </a:r>
          </a:p>
        </c:rich>
      </c:tx>
      <c:layout>
        <c:manualLayout>
          <c:xMode val="edge"/>
          <c:yMode val="edge"/>
          <c:x val="0.21129004035785903"/>
          <c:y val="2.5472298874973646E-2"/>
        </c:manualLayout>
      </c:layout>
    </c:title>
    <c:view3D>
      <c:rotX val="30"/>
      <c:perspective val="30"/>
    </c:view3D>
    <c:plotArea>
      <c:layout>
        <c:manualLayout>
          <c:layoutTarget val="inner"/>
          <c:xMode val="edge"/>
          <c:yMode val="edge"/>
          <c:x val="4.2529061525375673E-2"/>
          <c:y val="0.27622545293319073"/>
          <c:w val="0.5465479276105516"/>
          <c:h val="0.68124560897085995"/>
        </c:manualLayout>
      </c:layout>
      <c:pie3DChart>
        <c:varyColors val="1"/>
        <c:ser>
          <c:idx val="0"/>
          <c:order val="0"/>
          <c:tx>
            <c:strRef>
              <c:f>Лист1!$B$1</c:f>
              <c:strCache>
                <c:ptCount val="1"/>
                <c:pt idx="0">
                  <c:v>ученики</c:v>
                </c:pt>
              </c:strCache>
            </c:strRef>
          </c:tx>
          <c:explosion val="25"/>
          <c:cat>
            <c:strRef>
              <c:f>Лист1!$A$2:$A$3</c:f>
              <c:strCache>
                <c:ptCount val="2"/>
                <c:pt idx="0">
                  <c:v>оптимисты</c:v>
                </c:pt>
                <c:pt idx="1">
                  <c:v>пессимисты</c:v>
                </c:pt>
              </c:strCache>
            </c:strRef>
          </c:cat>
          <c:val>
            <c:numRef>
              <c:f>Лист1!$B$2:$B$3</c:f>
              <c:numCache>
                <c:formatCode>General</c:formatCode>
                <c:ptCount val="2"/>
                <c:pt idx="0">
                  <c:v>7</c:v>
                </c:pt>
                <c:pt idx="1">
                  <c:v>3</c:v>
                </c:pt>
              </c:numCache>
            </c:numRef>
          </c:val>
          <c:extLst xmlns:c16r2="http://schemas.microsoft.com/office/drawing/2015/06/chart">
            <c:ext xmlns:c16="http://schemas.microsoft.com/office/drawing/2014/chart" uri="{C3380CC4-5D6E-409C-BE32-E72D297353CC}">
              <c16:uniqueId val="{00000000-623B-49CD-8C22-4FF4E94F0736}"/>
            </c:ext>
          </c:extLst>
        </c:ser>
      </c:pie3DChart>
    </c:plotArea>
    <c:legend>
      <c:legendPos val="r"/>
    </c:legend>
    <c:plotVisOnly val="1"/>
    <c:dispBlanksAs val="zero"/>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ru-RU"/>
  <c:chart>
    <c:plotArea>
      <c:layout>
        <c:manualLayout>
          <c:layoutTarget val="inner"/>
          <c:xMode val="edge"/>
          <c:yMode val="edge"/>
          <c:x val="6.1213333734743122E-2"/>
          <c:y val="4.2193166221194817E-2"/>
          <c:w val="0.94002711329143873"/>
          <c:h val="0.83512036152915392"/>
        </c:manualLayout>
      </c:layout>
      <c:barChart>
        <c:barDir val="col"/>
        <c:grouping val="clustered"/>
        <c:ser>
          <c:idx val="0"/>
          <c:order val="0"/>
          <c:tx>
            <c:strRef>
              <c:f>Лист1!$B$1</c:f>
              <c:strCache>
                <c:ptCount val="1"/>
                <c:pt idx="0">
                  <c:v>страх перед экзаменом и неуверенность в себе</c:v>
                </c:pt>
              </c:strCache>
            </c:strRef>
          </c:tx>
          <c:cat>
            <c:strRef>
              <c:f>Лист1!$A$2:$A$3</c:f>
              <c:strCache>
                <c:ptCount val="2"/>
                <c:pt idx="0">
                  <c:v>до беседы с психологом</c:v>
                </c:pt>
                <c:pt idx="1">
                  <c:v>после беседы с психологом</c:v>
                </c:pt>
              </c:strCache>
            </c:strRef>
          </c:cat>
          <c:val>
            <c:numRef>
              <c:f>Лист1!$B$2:$B$3</c:f>
              <c:numCache>
                <c:formatCode>General</c:formatCode>
                <c:ptCount val="2"/>
                <c:pt idx="0">
                  <c:v>7.5</c:v>
                </c:pt>
                <c:pt idx="1">
                  <c:v>1</c:v>
                </c:pt>
              </c:numCache>
            </c:numRef>
          </c:val>
          <c:extLst xmlns:c16r2="http://schemas.microsoft.com/office/drawing/2015/06/chart">
            <c:ext xmlns:c16="http://schemas.microsoft.com/office/drawing/2014/chart" uri="{C3380CC4-5D6E-409C-BE32-E72D297353CC}">
              <c16:uniqueId val="{00000000-D727-48EF-9DAD-FFAC685C4CAE}"/>
            </c:ext>
          </c:extLst>
        </c:ser>
        <c:ser>
          <c:idx val="1"/>
          <c:order val="1"/>
          <c:tx>
            <c:strRef>
              <c:f>Лист1!$C$1</c:f>
              <c:strCache>
                <c:ptCount val="1"/>
                <c:pt idx="0">
                  <c:v>уверенность и позитивный настрой</c:v>
                </c:pt>
              </c:strCache>
            </c:strRef>
          </c:tx>
          <c:cat>
            <c:strRef>
              <c:f>Лист1!$A$2:$A$3</c:f>
              <c:strCache>
                <c:ptCount val="2"/>
                <c:pt idx="0">
                  <c:v>до беседы с психологом</c:v>
                </c:pt>
                <c:pt idx="1">
                  <c:v>после беседы с психологом</c:v>
                </c:pt>
              </c:strCache>
            </c:strRef>
          </c:cat>
          <c:val>
            <c:numRef>
              <c:f>Лист1!$C$2:$C$3</c:f>
              <c:numCache>
                <c:formatCode>General</c:formatCode>
                <c:ptCount val="2"/>
                <c:pt idx="0">
                  <c:v>2.5</c:v>
                </c:pt>
                <c:pt idx="1">
                  <c:v>9</c:v>
                </c:pt>
              </c:numCache>
            </c:numRef>
          </c:val>
          <c:extLst xmlns:c16r2="http://schemas.microsoft.com/office/drawing/2015/06/chart">
            <c:ext xmlns:c16="http://schemas.microsoft.com/office/drawing/2014/chart" uri="{C3380CC4-5D6E-409C-BE32-E72D297353CC}">
              <c16:uniqueId val="{00000001-D727-48EF-9DAD-FFAC685C4CAE}"/>
            </c:ext>
          </c:extLst>
        </c:ser>
        <c:axId val="94406144"/>
        <c:axId val="94407680"/>
      </c:barChart>
      <c:catAx>
        <c:axId val="94406144"/>
        <c:scaling>
          <c:orientation val="minMax"/>
        </c:scaling>
        <c:axPos val="b"/>
        <c:numFmt formatCode="General" sourceLinked="0"/>
        <c:tickLblPos val="nextTo"/>
        <c:crossAx val="94407680"/>
        <c:crosses val="autoZero"/>
        <c:auto val="1"/>
        <c:lblAlgn val="ctr"/>
        <c:lblOffset val="100"/>
      </c:catAx>
      <c:valAx>
        <c:axId val="94407680"/>
        <c:scaling>
          <c:orientation val="minMax"/>
        </c:scaling>
        <c:axPos val="l"/>
        <c:majorGridlines/>
        <c:numFmt formatCode="General" sourceLinked="1"/>
        <c:tickLblPos val="nextTo"/>
        <c:crossAx val="94406144"/>
        <c:crosses val="autoZero"/>
        <c:crossBetween val="between"/>
      </c:valAx>
    </c:plotArea>
    <c:legend>
      <c:legendPos val="r"/>
      <c:layout>
        <c:manualLayout>
          <c:xMode val="edge"/>
          <c:yMode val="edge"/>
          <c:x val="0.29423391276521843"/>
          <c:y val="3.320331375952482E-3"/>
          <c:w val="0.46493733584105446"/>
          <c:h val="0.47785556616501762"/>
        </c:manualLayout>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8CA604-1AB7-455E-8B52-F3E5C5112E7A}" type="datetimeFigureOut">
              <a:rPr lang="ru-RU" smtClean="0"/>
              <a:pPr/>
              <a:t>19.10.2021</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6EF15E-E300-4CF2-B714-99C0631134D7}"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w="12700">
            <a:miter lim="800000"/>
            <a:headEnd type="none" w="sm" len="sm"/>
            <a:tailEnd type="none" w="sm" len="sm"/>
          </a:ln>
        </p:spPr>
        <p:txBody>
          <a:bodyPr/>
          <a:lstStyle/>
          <a:p>
            <a:fld id="{9D059ABC-5B0D-4FE7-83DA-84C0D1E80369}" type="slidenum">
              <a:rPr lang="ru-RU" smtClean="0"/>
              <a:pPr/>
              <a:t>2</a:t>
            </a:fld>
            <a:endParaRPr lang="ru-RU"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2771"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3795"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4819"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5843"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6867"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7891"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8915"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9939"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0963"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1987"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4579"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3011"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5603"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6627"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7651" name="Rectangle 2"/>
          <p:cNvSpPr txBox="1">
            <a:spLocks noGrp="1" noChangeArrowheads="1"/>
          </p:cNvSpPr>
          <p:nvPr>
            <p:ph type="body" idx="1"/>
          </p:nvPr>
        </p:nvSpPr>
        <p:spPr>
          <a:xfrm>
            <a:off x="685800" y="4343400"/>
            <a:ext cx="5486400" cy="4114800"/>
          </a:xfrm>
          <a:noFill/>
          <a:ln/>
        </p:spPr>
        <p:txBody>
          <a:bodyPr wrap="none" anchor="ctr"/>
          <a:lstStyle/>
          <a:p>
            <a:endParaRPr lang="ru-RU" dirty="0"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8675"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9699"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0723"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1747" name="Rectangle 2"/>
          <p:cNvSpPr txBox="1">
            <a:spLocks noGrp="1" noChangeArrowheads="1"/>
          </p:cNvSpPr>
          <p:nvPr>
            <p:ph type="body" idx="1"/>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ru-RU" smtClean="0"/>
              <a:t>Образец заголовка</a:t>
            </a:r>
            <a:endParaRPr kumimoji="0" lang="en-US"/>
          </a:p>
        </p:txBody>
      </p:sp>
      <p:sp>
        <p:nvSpPr>
          <p:cNvPr id="28" name="Дата 27"/>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17" name="Нижний колонтитул 16"/>
          <p:cNvSpPr>
            <a:spLocks noGrp="1"/>
          </p:cNvSpPr>
          <p:nvPr>
            <p:ph type="ftr" sz="quarter" idx="11"/>
          </p:nvPr>
        </p:nvSpPr>
        <p:spPr/>
        <p:txBody>
          <a:bodyPr/>
          <a:lstStyle/>
          <a:p>
            <a:endParaRPr lang="ru-RU"/>
          </a:p>
        </p:txBody>
      </p:sp>
      <p:sp>
        <p:nvSpPr>
          <p:cNvPr id="29" name="Номер слайда 28"/>
          <p:cNvSpPr>
            <a:spLocks noGrp="1"/>
          </p:cNvSpPr>
          <p:nvPr>
            <p:ph type="sldNum" sz="quarter" idx="12"/>
          </p:nvPr>
        </p:nvSpPr>
        <p:spPr/>
        <p:txBody>
          <a:bodyPr/>
          <a:lstStyle/>
          <a:p>
            <a:fld id="{725C68B6-61C2-468F-89AB-4B9F7531AA68}" type="slidenum">
              <a:rPr lang="ru-RU" smtClean="0"/>
              <a:pPr/>
              <a:t>‹#›</a:t>
            </a:fld>
            <a:endParaRPr lang="ru-RU"/>
          </a:p>
        </p:txBody>
      </p:sp>
      <p:sp>
        <p:nvSpPr>
          <p:cNvPr id="9" name="Подзаголовок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0" name="Прямоугольный треугольник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Заголовок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grpSp>
        <p:nvGrpSpPr>
          <p:cNvPr id="2" name="Группа 1"/>
          <p:cNvGrpSpPr/>
          <p:nvPr/>
        </p:nvGrpSpPr>
        <p:grpSpPr>
          <a:xfrm>
            <a:off x="-3765" y="4953000"/>
            <a:ext cx="9147765" cy="1912088"/>
            <a:chOff x="-3765" y="4832896"/>
            <a:chExt cx="9147765" cy="2032192"/>
          </a:xfrm>
        </p:grpSpPr>
        <p:sp>
          <p:nvSpPr>
            <p:cNvPr id="7" name="Полилиния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Полилиния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Полилиния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Прямая соединительная линия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Дата 29"/>
          <p:cNvSpPr>
            <a:spLocks noGrp="1"/>
          </p:cNvSpPr>
          <p:nvPr>
            <p:ph type="dt" sz="half" idx="10"/>
          </p:nvPr>
        </p:nvSpPr>
        <p:spPr/>
        <p:txBody>
          <a:bodyPr/>
          <a:lstStyle>
            <a:lvl1pPr>
              <a:defRPr>
                <a:solidFill>
                  <a:srgbClr val="FFFFFF"/>
                </a:solidFill>
              </a:defRPr>
            </a:lvl1pPr>
            <a:extLst/>
          </a:lstStyle>
          <a:p>
            <a:fld id="{5B106E36-FD25-4E2D-B0AA-010F637433A0}" type="datetimeFigureOut">
              <a:rPr lang="ru-RU" smtClean="0"/>
              <a:pPr/>
              <a:t>19.10.2021</a:t>
            </a:fld>
            <a:endParaRPr lang="ru-RU"/>
          </a:p>
        </p:txBody>
      </p:sp>
      <p:sp>
        <p:nvSpPr>
          <p:cNvPr id="19" name="Нижний колонтитул 18"/>
          <p:cNvSpPr>
            <a:spLocks noGrp="1"/>
          </p:cNvSpPr>
          <p:nvPr>
            <p:ph type="ftr" sz="quarter" idx="11"/>
          </p:nvPr>
        </p:nvSpPr>
        <p:spPr/>
        <p:txBody>
          <a:bodyPr/>
          <a:lstStyle>
            <a:lvl1pPr>
              <a:defRPr>
                <a:solidFill>
                  <a:schemeClr val="accent1">
                    <a:tint val="20000"/>
                  </a:schemeClr>
                </a:solidFill>
              </a:defRPr>
            </a:lvl1pPr>
            <a:extLst/>
          </a:lstStyle>
          <a:p>
            <a:endParaRPr lang="ru-RU"/>
          </a:p>
        </p:txBody>
      </p:sp>
      <p:sp>
        <p:nvSpPr>
          <p:cNvPr id="27" name="Номер слайда 26"/>
          <p:cNvSpPr>
            <a:spLocks noGrp="1"/>
          </p:cNvSpPr>
          <p:nvPr>
            <p:ph type="sldNum" sz="quarter" idx="12"/>
          </p:nvPr>
        </p:nvSpPr>
        <p:spPr/>
        <p:txBody>
          <a:bodyPr/>
          <a:lstStyle>
            <a:lvl1pPr>
              <a:defRPr>
                <a:solidFill>
                  <a:srgbClr val="FFFFFF"/>
                </a:solidFill>
              </a:defRPr>
            </a:lvl1pPr>
            <a:extLst/>
          </a:lstStyle>
          <a:p>
            <a:fld id="{725C68B6-61C2-468F-89AB-4B9F7531AA68}" type="slidenum">
              <a:rPr lang="ru-RU" smtClean="0"/>
              <a:pPr/>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7" name="Заголовок 6"/>
          <p:cNvSpPr>
            <a:spLocks noGrp="1"/>
          </p:cNvSpPr>
          <p:nvPr>
            <p:ph type="title"/>
          </p:nvPr>
        </p:nvSpPr>
        <p:spPr/>
        <p:txBody>
          <a:bodyPr rtlCol="0"/>
          <a:lstStyle>
            <a:extLst/>
          </a:lstStyle>
          <a:p>
            <a:r>
              <a:rPr kumimoji="0" lang="ru-RU" smtClean="0"/>
              <a:t>Образец заголовка</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2">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7" name="Нашивка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Нашивка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bg>
      <p:bgRef idx="1002">
        <a:schemeClr val="bg1"/>
      </p:bgRef>
    </p:bg>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8" name="Заголовок 7"/>
          <p:cNvSpPr>
            <a:spLocks noGrp="1"/>
          </p:cNvSpPr>
          <p:nvPr>
            <p:ph type="title"/>
          </p:nvPr>
        </p:nvSpPr>
        <p:spPr/>
        <p:txBody>
          <a:bodyPr rtlCol="0"/>
          <a:lstStyle>
            <a:extLst/>
          </a:lstStyle>
          <a:p>
            <a:r>
              <a:rPr kumimoji="0" lang="ru-RU" smtClean="0"/>
              <a:t>Образец заголовка</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bg>
      <p:bgRef idx="1003">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8229600" cy="1143000"/>
          </a:xfrm>
        </p:spPr>
        <p:txBody>
          <a:bodyPr anchor="ctr"/>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bg>
      <p:bgRef idx="1002">
        <a:schemeClr val="bg1"/>
      </p:bgRef>
    </p:bg>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6" name="Заголовок 5"/>
          <p:cNvSpPr>
            <a:spLocks noGrp="1"/>
          </p:cNvSpPr>
          <p:nvPr>
            <p:ph type="title"/>
          </p:nvPr>
        </p:nvSpPr>
        <p:spPr/>
        <p:txBody>
          <a:bodyPr rtlCol="0"/>
          <a:lstStyle>
            <a:extLst/>
          </a:lstStyle>
          <a:p>
            <a:r>
              <a:rPr kumimoji="0" lang="ru-RU" smtClean="0"/>
              <a:t>Образец заголовка</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3">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a:xfrm>
            <a:off x="6727032" y="6407944"/>
            <a:ext cx="1920240" cy="365760"/>
          </a:xfrm>
        </p:spPr>
        <p:txBody>
          <a:bodyPr/>
          <a:lstStyle>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2">
        <a:schemeClr val="bg1"/>
      </p:bgRef>
    </p:bg>
    <p:spTree>
      <p:nvGrpSpPr>
        <p:cNvPr id="1" name=""/>
        <p:cNvGrpSpPr/>
        <p:nvPr/>
      </p:nvGrpSpPr>
      <p:grpSpPr>
        <a:xfrm>
          <a:off x="0" y="0"/>
          <a:ext cx="0" cy="0"/>
          <a:chOff x="0" y="0"/>
          <a:chExt cx="0" cy="0"/>
        </a:xfrm>
      </p:grpSpPr>
      <p:sp>
        <p:nvSpPr>
          <p:cNvPr id="4" name="Текст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
        <p:nvSpPr>
          <p:cNvPr id="3" name="Рисунок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ru-RU" smtClean="0"/>
              <a:t>Вставка рисунка</a:t>
            </a:r>
            <a:endParaRPr kumimoji="0" lang="en-US" dirty="0"/>
          </a:p>
        </p:txBody>
      </p:sp>
      <p:sp>
        <p:nvSpPr>
          <p:cNvPr id="5" name="Дата 4"/>
          <p:cNvSpPr>
            <a:spLocks noGrp="1"/>
          </p:cNvSpPr>
          <p:nvPr>
            <p:ph type="dt" sz="half" idx="10"/>
          </p:nvPr>
        </p:nvSpPr>
        <p:spPr/>
        <p:txBody>
          <a:bodyPr/>
          <a:lstStyle>
            <a:lvl1pPr>
              <a:defRPr>
                <a:solidFill>
                  <a:schemeClr val="tx1"/>
                </a:solidFill>
              </a:defRPr>
            </a:lvl1pPr>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ru-RU"/>
          </a:p>
        </p:txBody>
      </p:sp>
      <p:sp>
        <p:nvSpPr>
          <p:cNvPr id="7" name="Номер слайда 6"/>
          <p:cNvSpPr>
            <a:spLocks noGrp="1"/>
          </p:cNvSpPr>
          <p:nvPr>
            <p:ph type="sldNum" sz="quarter" idx="12"/>
          </p:nvPr>
        </p:nvSpPr>
        <p:spPr/>
        <p:txBody>
          <a:bodyPr/>
          <a:lstStyle>
            <a:lvl1pPr>
              <a:defRPr>
                <a:solidFill>
                  <a:schemeClr val="tx1"/>
                </a:solidFill>
              </a:defRPr>
            </a:lvl1pPr>
            <a:extLst/>
          </a:lstStyle>
          <a:p>
            <a:fld id="{725C68B6-61C2-468F-89AB-4B9F7531AA68}" type="slidenum">
              <a:rPr lang="ru-RU" smtClean="0"/>
              <a:pPr/>
              <a:t>‹#›</a:t>
            </a:fld>
            <a:endParaRPr lang="ru-RU"/>
          </a:p>
        </p:txBody>
      </p:sp>
      <p:sp>
        <p:nvSpPr>
          <p:cNvPr id="2" name="Заголовок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ru-RU" smtClean="0"/>
              <a:t>Образец заголовка</a:t>
            </a:r>
            <a:endParaRPr kumimoji="0" lang="en-US"/>
          </a:p>
        </p:txBody>
      </p:sp>
      <p:sp>
        <p:nvSpPr>
          <p:cNvPr id="8" name="Полилиния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Полилиния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Прямоугольный треугольник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Прямая соединительная линия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Нашивка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Нашивка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1481329"/>
            <a:ext cx="8229600" cy="438607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44013" y="274640"/>
            <a:ext cx="1777470" cy="5592761"/>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41"/>
            <a:ext cx="6324600" cy="5592760"/>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3" name="Прямоугольник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Прямоугольник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Прямоугольник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Прямоугольник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Прямоугольник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Скругленный прямоугольник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Скругленный прямоугольник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Прямоугольник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a:xfrm>
            <a:off x="6705600" y="4206240"/>
            <a:ext cx="960120" cy="457200"/>
          </a:xfrm>
        </p:spPr>
        <p:txBody>
          <a:bodyPr/>
          <a:lstStyle/>
          <a:p>
            <a:fld id="{5B106E36-FD25-4E2D-B0AA-010F637433A0}" type="datetimeFigureOut">
              <a:rPr lang="ru-RU" smtClean="0"/>
              <a:pPr/>
              <a:t>19.10.2021</a:t>
            </a:fld>
            <a:endParaRPr lang="ru-RU"/>
          </a:p>
        </p:txBody>
      </p:sp>
      <p:sp>
        <p:nvSpPr>
          <p:cNvPr id="17" name="Нижний колонтитул 16"/>
          <p:cNvSpPr>
            <a:spLocks noGrp="1"/>
          </p:cNvSpPr>
          <p:nvPr>
            <p:ph type="ftr" sz="quarter" idx="11"/>
          </p:nvPr>
        </p:nvSpPr>
        <p:spPr>
          <a:xfrm>
            <a:off x="5410200" y="4205288"/>
            <a:ext cx="1295400" cy="457200"/>
          </a:xfrm>
        </p:spPr>
        <p:txBody>
          <a:bodyPr/>
          <a:lstStyle/>
          <a:p>
            <a:endParaRPr lang="ru-RU"/>
          </a:p>
        </p:txBody>
      </p:sp>
      <p:sp>
        <p:nvSpPr>
          <p:cNvPr id="29" name="Номер слайда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725C68B6-61C2-468F-89AB-4B9F7531AA68}" type="slidenum">
              <a:rPr lang="ru-RU" smtClean="0"/>
              <a:pPr/>
              <a:t>‹#›</a:t>
            </a:fld>
            <a:endParaRPr lang="ru-RU"/>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nchor="ctr"/>
          <a:lstStyle>
            <a:lvl1pPr>
              <a:defRPr sz="4000" b="0" i="0" cap="none" baseline="0"/>
            </a:lvl1pPr>
          </a:lstStyle>
          <a:p>
            <a:r>
              <a:rPr kumimoji="0" lang="ru-RU" smtClean="0"/>
              <a:t>Образец заголовка</a:t>
            </a:r>
            <a:endParaRPr kumimoji="0"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26" name="Дата 25"/>
          <p:cNvSpPr>
            <a:spLocks noGrp="1"/>
          </p:cNvSpPr>
          <p:nvPr>
            <p:ph type="dt" sz="half" idx="10"/>
          </p:nvPr>
        </p:nvSpPr>
        <p:spPr/>
        <p:txBody>
          <a:bodyPr rtlCol="0"/>
          <a:lstStyle/>
          <a:p>
            <a:fld id="{5B106E36-FD25-4E2D-B0AA-010F637433A0}" type="datetimeFigureOut">
              <a:rPr lang="ru-RU" smtClean="0"/>
              <a:pPr/>
              <a:t>19.10.2021</a:t>
            </a:fld>
            <a:endParaRPr lang="ru-RU"/>
          </a:p>
        </p:txBody>
      </p:sp>
      <p:sp>
        <p:nvSpPr>
          <p:cNvPr id="27" name="Номер слайда 26"/>
          <p:cNvSpPr>
            <a:spLocks noGrp="1"/>
          </p:cNvSpPr>
          <p:nvPr>
            <p:ph type="sldNum" sz="quarter" idx="11"/>
          </p:nvPr>
        </p:nvSpPr>
        <p:spPr/>
        <p:txBody>
          <a:bodyPr rtlCol="0"/>
          <a:lstStyle/>
          <a:p>
            <a:fld id="{725C68B6-61C2-468F-89AB-4B9F7531AA68}" type="slidenum">
              <a:rPr lang="ru-RU" smtClean="0"/>
              <a:pPr/>
              <a:t>‹#›</a:t>
            </a:fld>
            <a:endParaRPr lang="ru-RU"/>
          </a:p>
        </p:txBody>
      </p:sp>
      <p:sp>
        <p:nvSpPr>
          <p:cNvPr id="28" name="Нижний колонтитул 27"/>
          <p:cNvSpPr>
            <a:spLocks noGrp="1"/>
          </p:cNvSpPr>
          <p:nvPr>
            <p:ph type="ftr" sz="quarter" idx="12"/>
          </p:nvPr>
        </p:nvSpPr>
        <p:spPr/>
        <p:txBody>
          <a:bodyPr rtlCol="0"/>
          <a:lstStyle/>
          <a:p>
            <a:endParaRPr lang="ru-RU"/>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ru-RU" smtClean="0"/>
              <a:t>Образец заголовка</a:t>
            </a:r>
            <a:endParaRPr kumimoji="0" lang="en-US"/>
          </a:p>
        </p:txBody>
      </p:sp>
      <p:sp>
        <p:nvSpPr>
          <p:cNvPr id="3" name="Дата 2"/>
          <p:cNvSpPr>
            <a:spLocks noGrp="1"/>
          </p:cNvSpPr>
          <p:nvPr>
            <p:ph type="dt" sz="half" idx="10"/>
          </p:nvPr>
        </p:nvSpPr>
        <p:spPr>
          <a:xfrm>
            <a:off x="6583680" y="612648"/>
            <a:ext cx="957264" cy="457200"/>
          </a:xfrm>
        </p:spPr>
        <p:txBody>
          <a:bodyPr/>
          <a:lstStyle/>
          <a:p>
            <a:fld id="{5B106E36-FD25-4E2D-B0AA-010F637433A0}" type="datetimeFigureOut">
              <a:rPr lang="ru-RU" smtClean="0"/>
              <a:pPr/>
              <a:t>19.10.2021</a:t>
            </a:fld>
            <a:endParaRPr lang="ru-RU"/>
          </a:p>
        </p:txBody>
      </p:sp>
      <p:sp>
        <p:nvSpPr>
          <p:cNvPr id="4" name="Нижний колонтитул 3"/>
          <p:cNvSpPr>
            <a:spLocks noGrp="1"/>
          </p:cNvSpPr>
          <p:nvPr>
            <p:ph type="ftr" sz="quarter" idx="11"/>
          </p:nvPr>
        </p:nvSpPr>
        <p:spPr>
          <a:xfrm>
            <a:off x="5257800" y="612648"/>
            <a:ext cx="1325880" cy="457200"/>
          </a:xfrm>
        </p:spPr>
        <p:txBody>
          <a:bodyPr/>
          <a:lstStyle/>
          <a:p>
            <a:endParaRPr lang="ru-RU"/>
          </a:p>
        </p:txBody>
      </p:sp>
      <p:sp>
        <p:nvSpPr>
          <p:cNvPr id="5" name="Номер слайда 4"/>
          <p:cNvSpPr>
            <a:spLocks noGrp="1"/>
          </p:cNvSpPr>
          <p:nvPr>
            <p:ph type="sldNum" sz="quarter" idx="12"/>
          </p:nvPr>
        </p:nvSpPr>
        <p:spPr>
          <a:xfrm>
            <a:off x="8174736" y="2272"/>
            <a:ext cx="762000" cy="365760"/>
          </a:xfrm>
        </p:spPr>
        <p:txBody>
          <a:bodyPr/>
          <a:lstStyle/>
          <a:p>
            <a:fld id="{725C68B6-61C2-468F-89AB-4B9F7531AA68}" type="slidenum">
              <a:rPr lang="ru-RU" smtClean="0"/>
              <a:pPr/>
              <a:t>‹#›</a:t>
            </a:fld>
            <a:endParaRPr lang="ru-RU"/>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3">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a:xfrm>
            <a:off x="7924800" y="6416675"/>
            <a:ext cx="762000" cy="365125"/>
          </a:xfrm>
        </p:spPr>
        <p:txBody>
          <a:bodyPr/>
          <a:lstStyle/>
          <a:p>
            <a:fld id="{725C68B6-61C2-468F-89AB-4B9F7531AA6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kumimoji="0" lang="ru-RU" smtClean="0"/>
              <a:t>Образец заголовка</a:t>
            </a:r>
            <a:endParaRPr kumimoji="0"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a:xfrm>
            <a:off x="502920" y="530352"/>
            <a:ext cx="818388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1">
        <a:schemeClr val="bg1"/>
      </p:bgRef>
    </p:bg>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2286000" y="3124200"/>
            <a:ext cx="6172200" cy="1894362"/>
          </a:xfrm>
        </p:spPr>
        <p:txBody>
          <a:bodyPr/>
          <a:lstStyle>
            <a:lvl1pPr>
              <a:defRPr b="1"/>
            </a:lvl1pPr>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bwMode="auto">
          <a:xfrm rot="5400000">
            <a:off x="7764621" y="1174097"/>
            <a:ext cx="2286000" cy="381000"/>
          </a:xfrm>
        </p:spPr>
        <p:txBody>
          <a:bodyPr/>
          <a:lstStyle/>
          <a:p>
            <a:fld id="{5B106E36-FD25-4E2D-B0AA-010F637433A0}" type="datetimeFigureOut">
              <a:rPr lang="ru-RU" smtClean="0"/>
              <a:pPr/>
              <a:t>19.10.2021</a:t>
            </a:fld>
            <a:endParaRPr lang="ru-RU"/>
          </a:p>
        </p:txBody>
      </p:sp>
      <p:sp>
        <p:nvSpPr>
          <p:cNvPr id="17" name="Нижний колонтитул 16"/>
          <p:cNvSpPr>
            <a:spLocks noGrp="1"/>
          </p:cNvSpPr>
          <p:nvPr>
            <p:ph type="ftr" sz="quarter" idx="11"/>
          </p:nvPr>
        </p:nvSpPr>
        <p:spPr bwMode="auto">
          <a:xfrm rot="5400000">
            <a:off x="7077269" y="4181669"/>
            <a:ext cx="3657600" cy="384048"/>
          </a:xfrm>
        </p:spPr>
        <p:txBody>
          <a:bodyPr/>
          <a:lstStyle/>
          <a:p>
            <a:endParaRPr lang="ru-RU"/>
          </a:p>
        </p:txBody>
      </p:sp>
      <p:sp>
        <p:nvSpPr>
          <p:cNvPr id="10" name="Прямоугольник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Прямоугольник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ая соединительная линия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Прямая соединительная линия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Прямая соединительная линия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Прямоугольник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Овал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Овал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Овал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Номер слайда 28"/>
          <p:cNvSpPr>
            <a:spLocks noGrp="1"/>
          </p:cNvSpPr>
          <p:nvPr>
            <p:ph type="sldNum" sz="quarter" idx="12"/>
          </p:nvPr>
        </p:nvSpPr>
        <p:spPr bwMode="auto">
          <a:xfrm>
            <a:off x="1325544" y="4928702"/>
            <a:ext cx="609600" cy="517524"/>
          </a:xfrm>
        </p:spPr>
        <p:txBody>
          <a:bodyPr/>
          <a:lstStyle/>
          <a:p>
            <a:fld id="{725C68B6-61C2-468F-89AB-4B9F7531AA68}" type="slidenum">
              <a:rPr lang="ru-RU" smtClean="0"/>
              <a:pPr/>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8" name="Содержимое 7"/>
          <p:cNvSpPr>
            <a:spLocks noGrp="1"/>
          </p:cNvSpPr>
          <p:nvPr>
            <p:ph sz="quarter" idx="1"/>
          </p:nvPr>
        </p:nvSpPr>
        <p:spPr>
          <a:xfrm>
            <a:off x="457200" y="1600200"/>
            <a:ext cx="7467600" cy="4873752"/>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4"/>
          </p:nvPr>
        </p:nvSpPr>
        <p:spPr/>
        <p:txBody>
          <a:bodyPr rtlCol="0"/>
          <a:lstStyle/>
          <a:p>
            <a:fld id="{5B106E36-FD25-4E2D-B0AA-010F637433A0}" type="datetimeFigureOut">
              <a:rPr lang="ru-RU" smtClean="0"/>
              <a:pPr/>
              <a:t>19.10.2021</a:t>
            </a:fld>
            <a:endParaRPr lang="ru-RU"/>
          </a:p>
        </p:txBody>
      </p:sp>
      <p:sp>
        <p:nvSpPr>
          <p:cNvPr id="9" name="Номер слайда 8"/>
          <p:cNvSpPr>
            <a:spLocks noGrp="1"/>
          </p:cNvSpPr>
          <p:nvPr>
            <p:ph type="sldNum" sz="quarter" idx="15"/>
          </p:nvPr>
        </p:nvSpPr>
        <p:spPr/>
        <p:txBody>
          <a:bodyPr rtlCol="0"/>
          <a:lstStyle/>
          <a:p>
            <a:fld id="{725C68B6-61C2-468F-89AB-4B9F7531AA68}" type="slidenum">
              <a:rPr lang="ru-RU" smtClean="0"/>
              <a:pPr/>
              <a:t>‹#›</a:t>
            </a:fld>
            <a:endParaRPr lang="ru-RU"/>
          </a:p>
        </p:txBody>
      </p:sp>
      <p:sp>
        <p:nvSpPr>
          <p:cNvPr id="10" name="Нижний колонтитул 9"/>
          <p:cNvSpPr>
            <a:spLocks noGrp="1"/>
          </p:cNvSpPr>
          <p:nvPr>
            <p:ph type="ftr" sz="quarter" idx="16"/>
          </p:nvPr>
        </p:nvSpPr>
        <p:spPr/>
        <p:txBody>
          <a:bodyPr rtlCol="0"/>
          <a:lstStyle/>
          <a:p>
            <a:endParaRPr lang="ru-RU"/>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0" y="2895600"/>
            <a:ext cx="6172200" cy="2053590"/>
          </a:xfrm>
        </p:spPr>
        <p:txBody>
          <a:bodyPr/>
          <a:lstStyle>
            <a:lvl1pPr algn="l">
              <a:buNone/>
              <a:defRPr sz="3000" b="1" cap="small" baseline="0"/>
            </a:lvl1pPr>
          </a:lstStyle>
          <a:p>
            <a:r>
              <a:rPr kumimoji="0" lang="ru-RU" smtClean="0"/>
              <a:t>Образец заголовка</a:t>
            </a:r>
            <a:endParaRPr kumimoji="0" lang="en-US"/>
          </a:p>
        </p:txBody>
      </p:sp>
      <p:sp>
        <p:nvSpPr>
          <p:cNvPr id="3" name="Текст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bwMode="auto">
          <a:xfrm rot="5400000">
            <a:off x="7763256" y="1170432"/>
            <a:ext cx="2286000" cy="381000"/>
          </a:xfrm>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bwMode="auto">
          <a:xfrm rot="5400000">
            <a:off x="7077456" y="4178808"/>
            <a:ext cx="3657600" cy="384048"/>
          </a:xfrm>
        </p:spPr>
        <p:txBody>
          <a:bodyPr/>
          <a:lstStyle/>
          <a:p>
            <a:endParaRPr lang="ru-RU"/>
          </a:p>
        </p:txBody>
      </p:sp>
      <p:sp>
        <p:nvSpPr>
          <p:cNvPr id="9" name="Прямоугольник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Прямая соединительная линия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ямая соединительная линия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ямая соединительная линия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Прямая соединительная линия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ямоугольник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Овал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Овал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Овал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Прямая соединительная линия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Номер слайда 5"/>
          <p:cNvSpPr>
            <a:spLocks noGrp="1"/>
          </p:cNvSpPr>
          <p:nvPr>
            <p:ph type="sldNum" sz="quarter" idx="12"/>
          </p:nvPr>
        </p:nvSpPr>
        <p:spPr bwMode="auto">
          <a:xfrm>
            <a:off x="1340616" y="4928702"/>
            <a:ext cx="609600" cy="517524"/>
          </a:xfrm>
        </p:spPr>
        <p:txBody>
          <a:bodyPr/>
          <a:lstStyle/>
          <a:p>
            <a:fld id="{725C68B6-61C2-468F-89AB-4B9F7531AA6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
        <p:nvSpPr>
          <p:cNvPr id="9" name="Содержимое 8"/>
          <p:cNvSpPr>
            <a:spLocks noGrp="1"/>
          </p:cNvSpPr>
          <p:nvPr>
            <p:ph sz="quarter" idx="1"/>
          </p:nvPr>
        </p:nvSpPr>
        <p:spPr>
          <a:xfrm>
            <a:off x="457200" y="1600200"/>
            <a:ext cx="365760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1" name="Содержимое 10"/>
          <p:cNvSpPr>
            <a:spLocks noGrp="1"/>
          </p:cNvSpPr>
          <p:nvPr>
            <p:ph sz="quarter" idx="2"/>
          </p:nvPr>
        </p:nvSpPr>
        <p:spPr>
          <a:xfrm>
            <a:off x="4270248" y="1600200"/>
            <a:ext cx="365760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7543800" cy="1143000"/>
          </a:xfrm>
        </p:spPr>
        <p:txBody>
          <a:bodyPr anchor="b"/>
          <a:lstStyle>
            <a:lvl1pPr>
              <a:defRPr/>
            </a:lvl1pPr>
          </a:lstStyle>
          <a:p>
            <a:r>
              <a:rPr kumimoji="0" lang="ru-RU" smtClean="0"/>
              <a:t>Образец заголовка</a:t>
            </a:r>
            <a:endParaRPr kumimoji="0" lang="en-US"/>
          </a:p>
        </p:txBody>
      </p:sp>
      <p:sp>
        <p:nvSpPr>
          <p:cNvPr id="7" name="Дата 6"/>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
        <p:nvSpPr>
          <p:cNvPr id="11" name="Содержимое 10"/>
          <p:cNvSpPr>
            <a:spLocks noGrp="1"/>
          </p:cNvSpPr>
          <p:nvPr>
            <p:ph sz="quarter" idx="2"/>
          </p:nvPr>
        </p:nvSpPr>
        <p:spPr>
          <a:xfrm>
            <a:off x="457200" y="2362200"/>
            <a:ext cx="3657600" cy="38862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3" name="Содержимое 12"/>
          <p:cNvSpPr>
            <a:spLocks noGrp="1"/>
          </p:cNvSpPr>
          <p:nvPr>
            <p:ph sz="quarter" idx="4"/>
          </p:nvPr>
        </p:nvSpPr>
        <p:spPr>
          <a:xfrm>
            <a:off x="4371975" y="2362200"/>
            <a:ext cx="3657600" cy="38862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2" name="Текст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smtClean="0"/>
              <a:t>Образец текста</a:t>
            </a:r>
          </a:p>
        </p:txBody>
      </p:sp>
      <p:sp>
        <p:nvSpPr>
          <p:cNvPr id="14" name="Текст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ru-RU" smtClean="0"/>
              <a:t>Образец текста</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8229600" cy="1143000"/>
          </a:xfrm>
        </p:spPr>
        <p:txBody>
          <a:bodyPr anchor="ctr"/>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6" name="Дата 5"/>
          <p:cNvSpPr>
            <a:spLocks noGrp="1"/>
          </p:cNvSpPr>
          <p:nvPr>
            <p:ph type="dt" sz="half" idx="10"/>
          </p:nvPr>
        </p:nvSpPr>
        <p:spPr/>
        <p:txBody>
          <a:bodyPr rtlCol="0"/>
          <a:lstStyle/>
          <a:p>
            <a:fld id="{5B106E36-FD25-4E2D-B0AA-010F637433A0}" type="datetimeFigureOut">
              <a:rPr lang="ru-RU" smtClean="0"/>
              <a:pPr/>
              <a:t>19.10.2021</a:t>
            </a:fld>
            <a:endParaRPr lang="ru-RU"/>
          </a:p>
        </p:txBody>
      </p:sp>
      <p:sp>
        <p:nvSpPr>
          <p:cNvPr id="7" name="Номер слайда 6"/>
          <p:cNvSpPr>
            <a:spLocks noGrp="1"/>
          </p:cNvSpPr>
          <p:nvPr>
            <p:ph type="sldNum" sz="quarter" idx="11"/>
          </p:nvPr>
        </p:nvSpPr>
        <p:spPr/>
        <p:txBody>
          <a:bodyPr rtlCol="0"/>
          <a:lstStyle/>
          <a:p>
            <a:fld id="{725C68B6-61C2-468F-89AB-4B9F7531AA68}" type="slidenum">
              <a:rPr lang="ru-RU" smtClean="0"/>
              <a:pPr/>
              <a:t>‹#›</a:t>
            </a:fld>
            <a:endParaRPr lang="ru-RU"/>
          </a:p>
        </p:txBody>
      </p:sp>
      <p:sp>
        <p:nvSpPr>
          <p:cNvPr id="8" name="Нижний колонтитул 7"/>
          <p:cNvSpPr>
            <a:spLocks noGrp="1"/>
          </p:cNvSpPr>
          <p:nvPr>
            <p:ph type="ftr" sz="quarter" idx="12"/>
          </p:nvPr>
        </p:nvSpPr>
        <p:spPr/>
        <p:txBody>
          <a:bodyPr rtlCol="0"/>
          <a:lstStyle/>
          <a:p>
            <a:endParaRPr lang="ru-RU"/>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1">
        <a:schemeClr val="bg1"/>
      </p:bgRef>
    </p:bg>
    <p:spTree>
      <p:nvGrpSpPr>
        <p:cNvPr id="1" name=""/>
        <p:cNvGrpSpPr/>
        <p:nvPr/>
      </p:nvGrpSpPr>
      <p:grpSpPr>
        <a:xfrm>
          <a:off x="0" y="0"/>
          <a:ext cx="0" cy="0"/>
          <a:chOff x="0" y="0"/>
          <a:chExt cx="0" cy="0"/>
        </a:xfrm>
      </p:grpSpPr>
      <p:sp>
        <p:nvSpPr>
          <p:cNvPr id="10" name="Прямая соединительная линия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Заголовок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ru-RU" smtClean="0"/>
              <a:t>Образец заголовка</a:t>
            </a:r>
            <a:endParaRPr kumimoji="0" lang="en-US"/>
          </a:p>
        </p:txBody>
      </p:sp>
      <p:sp>
        <p:nvSpPr>
          <p:cNvPr id="3" name="Текст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8" name="Прямая соединительная линия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Прямая соединительная линия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Прямая соединительная линия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Прямоугольник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ая соединительная линия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Овал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Содержимое 17"/>
          <p:cNvSpPr>
            <a:spLocks noGrp="1"/>
          </p:cNvSpPr>
          <p:nvPr>
            <p:ph sz="quarter" idx="1"/>
          </p:nvPr>
        </p:nvSpPr>
        <p:spPr>
          <a:xfrm>
            <a:off x="304800" y="274320"/>
            <a:ext cx="5638800" cy="6327648"/>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21" name="Дата 20"/>
          <p:cNvSpPr>
            <a:spLocks noGrp="1"/>
          </p:cNvSpPr>
          <p:nvPr>
            <p:ph type="dt" sz="half" idx="14"/>
          </p:nvPr>
        </p:nvSpPr>
        <p:spPr/>
        <p:txBody>
          <a:bodyPr rtlCol="0"/>
          <a:lstStyle/>
          <a:p>
            <a:fld id="{5B106E36-FD25-4E2D-B0AA-010F637433A0}" type="datetimeFigureOut">
              <a:rPr lang="ru-RU" smtClean="0"/>
              <a:pPr/>
              <a:t>19.10.2021</a:t>
            </a:fld>
            <a:endParaRPr lang="ru-RU"/>
          </a:p>
        </p:txBody>
      </p:sp>
      <p:sp>
        <p:nvSpPr>
          <p:cNvPr id="22" name="Номер слайда 21"/>
          <p:cNvSpPr>
            <a:spLocks noGrp="1"/>
          </p:cNvSpPr>
          <p:nvPr>
            <p:ph type="sldNum" sz="quarter" idx="15"/>
          </p:nvPr>
        </p:nvSpPr>
        <p:spPr/>
        <p:txBody>
          <a:bodyPr rtlCol="0"/>
          <a:lstStyle/>
          <a:p>
            <a:fld id="{725C68B6-61C2-468F-89AB-4B9F7531AA68}" type="slidenum">
              <a:rPr lang="ru-RU" smtClean="0"/>
              <a:pPr/>
              <a:t>‹#›</a:t>
            </a:fld>
            <a:endParaRPr lang="ru-RU"/>
          </a:p>
        </p:txBody>
      </p:sp>
      <p:sp>
        <p:nvSpPr>
          <p:cNvPr id="23" name="Нижний колонтитул 22"/>
          <p:cNvSpPr>
            <a:spLocks noGrp="1"/>
          </p:cNvSpPr>
          <p:nvPr>
            <p:ph type="ftr" sz="quarter" idx="16"/>
          </p:nvPr>
        </p:nvSpPr>
        <p:spPr/>
        <p:txBody>
          <a:bodyPr rtlCol="0"/>
          <a:lstStyle/>
          <a:p>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Прямая соединительная линия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Овал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Заголовок 1"/>
          <p:cNvSpPr>
            <a:spLocks noGrp="1"/>
          </p:cNvSpPr>
          <p:nvPr>
            <p:ph type="title"/>
          </p:nvPr>
        </p:nvSpPr>
        <p:spPr>
          <a:xfrm rot="5400000">
            <a:off x="3350133" y="3200400"/>
            <a:ext cx="6309360" cy="457200"/>
          </a:xfrm>
        </p:spPr>
        <p:txBody>
          <a:bodyPr anchor="b"/>
          <a:lstStyle>
            <a:lvl1pPr algn="l">
              <a:buNone/>
              <a:defRPr sz="2000" b="1"/>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ru-RU" smtClean="0"/>
              <a:t>Вставка рисунка</a:t>
            </a:r>
            <a:endParaRPr kumimoji="0" lang="en-US" dirty="0"/>
          </a:p>
        </p:txBody>
      </p:sp>
      <p:sp>
        <p:nvSpPr>
          <p:cNvPr id="4" name="Текст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10" name="Прямая соединительная линия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Прямоугольник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ая соединительная линия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Прямая соединительная линия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Прямая соединительная линия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Дата 16"/>
          <p:cNvSpPr>
            <a:spLocks noGrp="1"/>
          </p:cNvSpPr>
          <p:nvPr>
            <p:ph type="dt" sz="half" idx="10"/>
          </p:nvPr>
        </p:nvSpPr>
        <p:spPr/>
        <p:txBody>
          <a:bodyPr rtlCol="0"/>
          <a:lstStyle/>
          <a:p>
            <a:fld id="{5B106E36-FD25-4E2D-B0AA-010F637433A0}" type="datetimeFigureOut">
              <a:rPr lang="ru-RU" smtClean="0"/>
              <a:pPr/>
              <a:t>19.10.2021</a:t>
            </a:fld>
            <a:endParaRPr lang="ru-RU"/>
          </a:p>
        </p:txBody>
      </p:sp>
      <p:sp>
        <p:nvSpPr>
          <p:cNvPr id="18" name="Номер слайда 17"/>
          <p:cNvSpPr>
            <a:spLocks noGrp="1"/>
          </p:cNvSpPr>
          <p:nvPr>
            <p:ph type="sldNum" sz="quarter" idx="11"/>
          </p:nvPr>
        </p:nvSpPr>
        <p:spPr/>
        <p:txBody>
          <a:bodyPr rtlCol="0"/>
          <a:lstStyle/>
          <a:p>
            <a:fld id="{725C68B6-61C2-468F-89AB-4B9F7531AA68}" type="slidenum">
              <a:rPr lang="ru-RU" smtClean="0"/>
              <a:pPr/>
              <a:t>‹#›</a:t>
            </a:fld>
            <a:endParaRPr lang="ru-RU"/>
          </a:p>
        </p:txBody>
      </p:sp>
      <p:sp>
        <p:nvSpPr>
          <p:cNvPr id="21" name="Нижний колонтитул 20"/>
          <p:cNvSpPr>
            <a:spLocks noGrp="1"/>
          </p:cNvSpPr>
          <p:nvPr>
            <p:ph type="ftr" sz="quarter" idx="12"/>
          </p:nvPr>
        </p:nvSpPr>
        <p:spPr/>
        <p:txBody>
          <a:bodyPr rtlCol="0"/>
          <a:lstStyle/>
          <a:p>
            <a:endParaRPr lang="ru-RU"/>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9"/>
            <a:ext cx="167640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ru-RU" smtClean="0">
                <a:solidFill>
                  <a:schemeClr val="lt1"/>
                </a:solidFill>
                <a:latin typeface="+mn-lt"/>
                <a:ea typeface="+mn-ea"/>
                <a:cs typeface="+mn-cs"/>
              </a:rPr>
              <a:t>Вставка рисунка</a:t>
            </a:r>
            <a:endParaRPr kumimoji="0" lang="en-US" dirty="0">
              <a:solidFill>
                <a:schemeClr val="lt1"/>
              </a:solidFill>
              <a:latin typeface="+mn-lt"/>
              <a:ea typeface="+mn-ea"/>
              <a:cs typeface="+mn-cs"/>
            </a:endParaRPr>
          </a:p>
        </p:txBody>
      </p:sp>
      <p:sp>
        <p:nvSpPr>
          <p:cNvPr id="4" name="Текст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19.10.2021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Заголовок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ru-RU"/>
          </a:p>
        </p:txBody>
      </p:sp>
      <p:sp>
        <p:nvSpPr>
          <p:cNvPr id="23" name="Номер слайда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725C68B6-61C2-468F-89AB-4B9F7531AA68}"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Полилиния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Полилиния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Прямоугольный треугольник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Прямая соединительная линия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Заголовок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ru-RU" smtClean="0"/>
              <a:t>Образец заголовка</a:t>
            </a:r>
            <a:endParaRPr kumimoji="0" lang="en-US"/>
          </a:p>
        </p:txBody>
      </p:sp>
      <p:sp>
        <p:nvSpPr>
          <p:cNvPr id="30" name="Текст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106E36-FD25-4E2D-B0AA-010F637433A0}" type="datetimeFigureOut">
              <a:rPr lang="ru-RU" smtClean="0"/>
              <a:pPr/>
              <a:t>19.10.2021</a:t>
            </a:fld>
            <a:endParaRPr lang="ru-RU"/>
          </a:p>
        </p:txBody>
      </p:sp>
      <p:sp>
        <p:nvSpPr>
          <p:cNvPr id="22" name="Нижний колонтитул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ru-RU"/>
          </a:p>
        </p:txBody>
      </p:sp>
      <p:sp>
        <p:nvSpPr>
          <p:cNvPr id="18" name="Номер слайда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Прямоугольник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Прямоугольник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Прямоугольник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Прямоугольник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Прямоугольник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Скругленный прямоугольник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Скругленный прямоугольник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Прямоугольник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Прямоугольник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Прямоугольник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Прямоугольник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Прямоугольник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Прямоугольник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Заголовок 21"/>
          <p:cNvSpPr>
            <a:spLocks noGrp="1"/>
          </p:cNvSpPr>
          <p:nvPr>
            <p:ph type="title"/>
          </p:nvPr>
        </p:nvSpPr>
        <p:spPr>
          <a:xfrm>
            <a:off x="457200" y="1143000"/>
            <a:ext cx="8229600" cy="1066800"/>
          </a:xfrm>
          <a:prstGeom prst="rect">
            <a:avLst/>
          </a:prstGeom>
        </p:spPr>
        <p:txBody>
          <a:bodyPr vert="horz" anchor="ctr">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ru-RU"/>
          </a:p>
        </p:txBody>
      </p:sp>
      <p:sp>
        <p:nvSpPr>
          <p:cNvPr id="23" name="Номер слайда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5B106E36-FD25-4E2D-B0AA-010F637433A0}" type="datetimeFigureOut">
              <a:rPr lang="ru-RU" smtClean="0"/>
              <a:pPr/>
              <a:t>19.10.2021</a:t>
            </a:fld>
            <a:endParaRPr lang="ru-RU"/>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Прямая соединительная линия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Заголовок 21"/>
          <p:cNvSpPr>
            <a:spLocks noGrp="1"/>
          </p:cNvSpPr>
          <p:nvPr>
            <p:ph type="title"/>
          </p:nvPr>
        </p:nvSpPr>
        <p:spPr>
          <a:xfrm>
            <a:off x="457200" y="274638"/>
            <a:ext cx="7467600" cy="1143000"/>
          </a:xfrm>
          <a:prstGeom prst="rect">
            <a:avLst/>
          </a:prstGeom>
        </p:spPr>
        <p:txBody>
          <a:bodyPr vert="horz" anchor="b">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B106E36-FD25-4E2D-B0AA-010F637433A0}" type="datetimeFigureOut">
              <a:rPr lang="ru-RU" smtClean="0"/>
              <a:pPr/>
              <a:t>19.10.2021</a:t>
            </a:fld>
            <a:endParaRPr lang="ru-RU"/>
          </a:p>
        </p:txBody>
      </p:sp>
      <p:sp>
        <p:nvSpPr>
          <p:cNvPr id="3" name="Нижний колонтитул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ru-RU"/>
          </a:p>
        </p:txBody>
      </p:sp>
      <p:sp>
        <p:nvSpPr>
          <p:cNvPr id="7" name="Прямая соединительная линия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Прямая соединительная линия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Прямоугольник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ая соединительная линия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Овал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Номер слайда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46.xml"/><Relationship Id="rId4" Type="http://schemas.openxmlformats.org/officeDocument/2006/relationships/image" Target="../media/image149.jpeg"/></Relationships>
</file>

<file path=ppt/slides/_rels/slide10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46.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107.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50.xml"/><Relationship Id="rId5" Type="http://schemas.openxmlformats.org/officeDocument/2006/relationships/image" Target="../media/image159.jpeg"/><Relationship Id="rId4" Type="http://schemas.openxmlformats.org/officeDocument/2006/relationships/image" Target="../media/image158.jpeg"/></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miles.33b.ru/smile.18969.html" TargetMode="External"/><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jpeg"/><Relationship Id="rId1" Type="http://schemas.openxmlformats.org/officeDocument/2006/relationships/slideLayout" Target="../slideLayouts/slideLayout28.xml"/><Relationship Id="rId5" Type="http://schemas.openxmlformats.org/officeDocument/2006/relationships/image" Target="../media/image50.wmf"/><Relationship Id="rId4" Type="http://schemas.openxmlformats.org/officeDocument/2006/relationships/image" Target="../media/image49.wmf"/></Relationships>
</file>

<file path=ppt/slides/_rels/slide3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53.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59.jpeg"/><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62.jpeg"/><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7.xml"/><Relationship Id="rId1" Type="http://schemas.openxmlformats.org/officeDocument/2006/relationships/slideLayout" Target="../slideLayouts/slideLayout40.xml"/><Relationship Id="rId5" Type="http://schemas.openxmlformats.org/officeDocument/2006/relationships/image" Target="../media/image77.jpeg"/><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40.xml"/><Relationship Id="rId5" Type="http://schemas.openxmlformats.org/officeDocument/2006/relationships/image" Target="../media/image81.jpeg"/><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51.xml"/><Relationship Id="rId5" Type="http://schemas.openxmlformats.org/officeDocument/2006/relationships/image" Target="../media/image87.jpeg"/><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51.xml"/><Relationship Id="rId5" Type="http://schemas.openxmlformats.org/officeDocument/2006/relationships/image" Target="../media/image93.jpeg"/><Relationship Id="rId4" Type="http://schemas.openxmlformats.org/officeDocument/2006/relationships/image" Target="../media/image92.jpeg"/></Relationships>
</file>

<file path=ppt/slides/_rels/slide67.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51.xml"/><Relationship Id="rId4" Type="http://schemas.openxmlformats.org/officeDocument/2006/relationships/image" Target="../media/image9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51.xml"/><Relationship Id="rId4" Type="http://schemas.openxmlformats.org/officeDocument/2006/relationships/image" Target="../media/image104.jpeg"/></Relationships>
</file>

<file path=ppt/slides/_rels/slide7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51.xml"/><Relationship Id="rId4" Type="http://schemas.openxmlformats.org/officeDocument/2006/relationships/image" Target="../media/image107.jpeg"/></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51.xml"/><Relationship Id="rId4" Type="http://schemas.openxmlformats.org/officeDocument/2006/relationships/image" Target="../media/image110.jpeg"/></Relationships>
</file>

<file path=ppt/slides/_rels/slide7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51.xml"/><Relationship Id="rId4" Type="http://schemas.openxmlformats.org/officeDocument/2006/relationships/image" Target="../media/image113.jpe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51.xml"/><Relationship Id="rId4" Type="http://schemas.openxmlformats.org/officeDocument/2006/relationships/image" Target="../media/image116.jpeg"/></Relationships>
</file>

<file path=ppt/slides/_rels/slide7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51.xml"/><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51.xml"/><Relationship Id="rId4" Type="http://schemas.openxmlformats.org/officeDocument/2006/relationships/image" Target="../media/image138.jpeg"/></Relationships>
</file>

<file path=ppt/slides/_rels/slide9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ru-RU" sz="3200" dirty="0" smtClean="0"/>
              <a:t>Проектно-исследовательские работы по биологии учащихся  5-11 классов</a:t>
            </a:r>
            <a:endParaRPr lang="ru-RU"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5214950"/>
            <a:ext cx="7467600" cy="1143000"/>
          </a:xfrm>
        </p:spPr>
        <p:txBody>
          <a:bodyPr>
            <a:normAutofit/>
          </a:bodyPr>
          <a:lstStyle/>
          <a:p>
            <a:r>
              <a:rPr lang="ru-RU" sz="3600" dirty="0" smtClean="0"/>
              <a:t>5 класс Сысоев Кирилл</a:t>
            </a:r>
            <a:endParaRPr lang="ru-RU" sz="3600" dirty="0"/>
          </a:p>
        </p:txBody>
      </p:sp>
      <p:pic>
        <p:nvPicPr>
          <p:cNvPr id="3074" name="Picture 2" descr="C:\Users\Биология\Desktop\Новая папка\IMG_20211016_121936.jpg"/>
          <p:cNvPicPr>
            <a:picLocks noChangeAspect="1" noChangeArrowheads="1"/>
          </p:cNvPicPr>
          <p:nvPr/>
        </p:nvPicPr>
        <p:blipFill>
          <a:blip r:embed="rId2" cstate="print"/>
          <a:srcRect l="10417" t="1852" r="7292"/>
          <a:stretch>
            <a:fillRect/>
          </a:stretch>
        </p:blipFill>
        <p:spPr bwMode="auto">
          <a:xfrm>
            <a:off x="500034" y="285728"/>
            <a:ext cx="7879747" cy="5286412"/>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Биология\Desktop\мастер-класс\Антипрививочники\проект экология 2019-2020\krasnuha.jpg"/>
          <p:cNvPicPr>
            <a:picLocks noChangeAspect="1" noChangeArrowheads="1"/>
          </p:cNvPicPr>
          <p:nvPr/>
        </p:nvPicPr>
        <p:blipFill>
          <a:blip r:embed="rId2"/>
          <a:srcRect/>
          <a:stretch>
            <a:fillRect/>
          </a:stretch>
        </p:blipFill>
        <p:spPr bwMode="auto">
          <a:xfrm>
            <a:off x="0" y="0"/>
            <a:ext cx="8715404" cy="685800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Биология\Desktop\мастер-класс\Антипрививочники\проект экология 2019-2020\32033.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Биология\Desktop\мастер-класс\Антипрививочники\проект экология 2019-2020\kor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Биология\Desktop\мастер-класс\Антипрививочники\проект экология 2019-2020\IMG_20200114_111042.jpg"/>
          <p:cNvPicPr>
            <a:picLocks noChangeAspect="1" noChangeArrowheads="1"/>
          </p:cNvPicPr>
          <p:nvPr/>
        </p:nvPicPr>
        <p:blipFill>
          <a:blip r:embed="rId2" cstate="print"/>
          <a:srcRect/>
          <a:stretch>
            <a:fillRect/>
          </a:stretch>
        </p:blipFill>
        <p:spPr bwMode="auto">
          <a:xfrm>
            <a:off x="214282" y="214290"/>
            <a:ext cx="3576366" cy="6357982"/>
          </a:xfrm>
          <a:prstGeom prst="rect">
            <a:avLst/>
          </a:prstGeom>
          <a:noFill/>
        </p:spPr>
      </p:pic>
      <p:pic>
        <p:nvPicPr>
          <p:cNvPr id="6147" name="Picture 3" descr="C:\Users\Биология\Desktop\мастер-класс\Антипрививочники\проект экология 2019-2020\выступление 3.jpg"/>
          <p:cNvPicPr>
            <a:picLocks noChangeAspect="1" noChangeArrowheads="1"/>
          </p:cNvPicPr>
          <p:nvPr/>
        </p:nvPicPr>
        <p:blipFill>
          <a:blip r:embed="rId3" cstate="print"/>
          <a:srcRect/>
          <a:stretch>
            <a:fillRect/>
          </a:stretch>
        </p:blipFill>
        <p:spPr bwMode="auto">
          <a:xfrm>
            <a:off x="4500562" y="0"/>
            <a:ext cx="3714776" cy="6604047"/>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5720" y="2786058"/>
            <a:ext cx="5122959" cy="384222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14282" y="142852"/>
            <a:ext cx="5643602" cy="317452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429256" y="214290"/>
            <a:ext cx="3500462" cy="4667283"/>
          </a:xfrm>
          <a:prstGeom prst="rect">
            <a:avLst/>
          </a:prstGeom>
          <a:noFill/>
          <a:ln w="9525">
            <a:noFill/>
            <a:miter lim="800000"/>
            <a:headEnd/>
            <a:tailEnd/>
          </a:ln>
          <a:effectLst/>
        </p:spPr>
      </p:pic>
      <p:sp>
        <p:nvSpPr>
          <p:cNvPr id="2" name="Заголовок 1"/>
          <p:cNvSpPr>
            <a:spLocks noGrp="1"/>
          </p:cNvSpPr>
          <p:nvPr>
            <p:ph type="title"/>
          </p:nvPr>
        </p:nvSpPr>
        <p:spPr>
          <a:xfrm>
            <a:off x="5529266" y="4786322"/>
            <a:ext cx="3614734" cy="1928802"/>
          </a:xfrm>
        </p:spPr>
        <p:txBody>
          <a:bodyPr>
            <a:normAutofit/>
          </a:bodyPr>
          <a:lstStyle/>
          <a:p>
            <a:r>
              <a:rPr lang="ru-RU" sz="2800" dirty="0" smtClean="0"/>
              <a:t>Индивидуальные и групповые занятия с учащимися</a:t>
            </a:r>
            <a:endParaRPr lang="ru-RU" sz="28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29190" y="0"/>
            <a:ext cx="4214810" cy="1357298"/>
          </a:xfrm>
        </p:spPr>
        <p:txBody>
          <a:bodyPr>
            <a:normAutofit fontScale="90000"/>
          </a:bodyPr>
          <a:lstStyle/>
          <a:p>
            <a:r>
              <a:rPr lang="ru-RU" dirty="0" smtClean="0"/>
              <a:t>Победители конкурса     «Умники и </a:t>
            </a:r>
            <a:r>
              <a:rPr lang="ru-RU" dirty="0" err="1" smtClean="0"/>
              <a:t>умнцы</a:t>
            </a:r>
            <a:r>
              <a:rPr lang="ru-RU" dirty="0" smtClean="0"/>
              <a:t>»</a:t>
            </a:r>
            <a:r>
              <a:rPr lang="ru-RU" smtClean="0"/>
              <a:t/>
            </a:r>
            <a:br>
              <a:rPr lang="ru-RU" smtClean="0"/>
            </a:br>
            <a:endParaRPr lang="ru-RU" dirty="0"/>
          </a:p>
        </p:txBody>
      </p:sp>
      <p:pic>
        <p:nvPicPr>
          <p:cNvPr id="1026" name="Picture 2" descr="D:\Рабочий стол\IMG-20180921-WA0007.png"/>
          <p:cNvPicPr>
            <a:picLocks noChangeAspect="1" noChangeArrowheads="1"/>
          </p:cNvPicPr>
          <p:nvPr/>
        </p:nvPicPr>
        <p:blipFill>
          <a:blip r:embed="rId2"/>
          <a:srcRect/>
          <a:stretch>
            <a:fillRect/>
          </a:stretch>
        </p:blipFill>
        <p:spPr bwMode="auto">
          <a:xfrm>
            <a:off x="0" y="0"/>
            <a:ext cx="4929190" cy="685800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28596" y="0"/>
            <a:ext cx="7467600" cy="1071522"/>
          </a:xfrm>
        </p:spPr>
        <p:txBody>
          <a:bodyPr>
            <a:normAutofit fontScale="90000"/>
          </a:bodyPr>
          <a:lstStyle/>
          <a:p>
            <a:r>
              <a:rPr lang="ru-RU" sz="2400" dirty="0" smtClean="0"/>
              <a:t>Выполнение индивидуальных и групповых проектов по биологии в 5 классе на тему «Сезонные изменения в природе»</a:t>
            </a:r>
            <a:endParaRPr lang="ru-RU" sz="2400" dirty="0"/>
          </a:p>
        </p:txBody>
      </p:sp>
      <p:pic>
        <p:nvPicPr>
          <p:cNvPr id="2051" name="Picture 3" descr="C:\Users\Биология\Desktop\материал мастер-класс\IMG_20201016_112050.jpg"/>
          <p:cNvPicPr>
            <a:picLocks noChangeAspect="1" noChangeArrowheads="1"/>
          </p:cNvPicPr>
          <p:nvPr/>
        </p:nvPicPr>
        <p:blipFill>
          <a:blip r:embed="rId2" cstate="print"/>
          <a:srcRect/>
          <a:stretch>
            <a:fillRect/>
          </a:stretch>
        </p:blipFill>
        <p:spPr bwMode="auto">
          <a:xfrm>
            <a:off x="-13716000" y="-6858000"/>
            <a:ext cx="6496000" cy="3654000"/>
          </a:xfrm>
          <a:prstGeom prst="rect">
            <a:avLst/>
          </a:prstGeom>
          <a:noFill/>
        </p:spPr>
      </p:pic>
      <p:pic>
        <p:nvPicPr>
          <p:cNvPr id="1026" name="Picture 2" descr="C:\Users\Биология\Desktop\материал мастер-класс\IMG_20201017_091912.jpg"/>
          <p:cNvPicPr>
            <a:picLocks noChangeAspect="1" noChangeArrowheads="1"/>
          </p:cNvPicPr>
          <p:nvPr/>
        </p:nvPicPr>
        <p:blipFill>
          <a:blip r:embed="rId3" cstate="print"/>
          <a:srcRect/>
          <a:stretch>
            <a:fillRect/>
          </a:stretch>
        </p:blipFill>
        <p:spPr bwMode="auto">
          <a:xfrm>
            <a:off x="4786314" y="4146698"/>
            <a:ext cx="2428892" cy="2711302"/>
          </a:xfrm>
          <a:prstGeom prst="rect">
            <a:avLst/>
          </a:prstGeom>
          <a:noFill/>
        </p:spPr>
      </p:pic>
      <p:pic>
        <p:nvPicPr>
          <p:cNvPr id="2052" name="Picture 4" descr="C:\Users\Биология\Desktop\материал мастер-класс\IMG_20201016_112050.jpg"/>
          <p:cNvPicPr>
            <a:picLocks noChangeAspect="1" noChangeArrowheads="1"/>
          </p:cNvPicPr>
          <p:nvPr/>
        </p:nvPicPr>
        <p:blipFill>
          <a:blip r:embed="rId4" cstate="print"/>
          <a:srcRect/>
          <a:stretch>
            <a:fillRect/>
          </a:stretch>
        </p:blipFill>
        <p:spPr bwMode="auto">
          <a:xfrm>
            <a:off x="1785918" y="1071546"/>
            <a:ext cx="3531254" cy="3357586"/>
          </a:xfrm>
          <a:prstGeom prst="rect">
            <a:avLst/>
          </a:prstGeom>
          <a:noFill/>
        </p:spPr>
      </p:pic>
      <p:pic>
        <p:nvPicPr>
          <p:cNvPr id="6" name="Содержимое 5" descr="IMG_20201016_111053.jpg"/>
          <p:cNvPicPr>
            <a:picLocks noGrp="1" noChangeAspect="1"/>
          </p:cNvPicPr>
          <p:nvPr>
            <p:ph sz="quarter" idx="1"/>
          </p:nvPr>
        </p:nvPicPr>
        <p:blipFill>
          <a:blip r:embed="rId5" cstate="print"/>
          <a:stretch>
            <a:fillRect/>
          </a:stretch>
        </p:blipFill>
        <p:spPr>
          <a:xfrm>
            <a:off x="214282" y="3357562"/>
            <a:ext cx="2000264" cy="3357586"/>
          </a:xfrm>
        </p:spPr>
      </p:pic>
      <p:pic>
        <p:nvPicPr>
          <p:cNvPr id="2053" name="Picture 5" descr="C:\Users\Биология\Desktop\материал мастер-класс\IMG_20201017_091513.jpg"/>
          <p:cNvPicPr>
            <a:picLocks noChangeAspect="1" noChangeArrowheads="1"/>
          </p:cNvPicPr>
          <p:nvPr/>
        </p:nvPicPr>
        <p:blipFill>
          <a:blip r:embed="rId6" cstate="print"/>
          <a:srcRect/>
          <a:stretch>
            <a:fillRect/>
          </a:stretch>
        </p:blipFill>
        <p:spPr bwMode="auto">
          <a:xfrm>
            <a:off x="5929322" y="1142984"/>
            <a:ext cx="2928926" cy="305910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Биология\Desktop\материал мастер-класс\IMG_20201017_092706.jpg"/>
          <p:cNvPicPr>
            <a:picLocks noChangeAspect="1" noChangeArrowheads="1"/>
          </p:cNvPicPr>
          <p:nvPr/>
        </p:nvPicPr>
        <p:blipFill>
          <a:blip r:embed="rId2" cstate="print"/>
          <a:srcRect/>
          <a:stretch>
            <a:fillRect/>
          </a:stretch>
        </p:blipFill>
        <p:spPr bwMode="auto">
          <a:xfrm>
            <a:off x="428596" y="214290"/>
            <a:ext cx="4396185" cy="3500462"/>
          </a:xfrm>
          <a:prstGeom prst="rect">
            <a:avLst/>
          </a:prstGeom>
          <a:noFill/>
        </p:spPr>
      </p:pic>
      <p:sp>
        <p:nvSpPr>
          <p:cNvPr id="2" name="Заголовок 1"/>
          <p:cNvSpPr>
            <a:spLocks noGrp="1"/>
          </p:cNvSpPr>
          <p:nvPr>
            <p:ph type="title"/>
          </p:nvPr>
        </p:nvSpPr>
        <p:spPr>
          <a:xfrm>
            <a:off x="5572131" y="714356"/>
            <a:ext cx="2352665" cy="785818"/>
          </a:xfrm>
        </p:spPr>
        <p:txBody>
          <a:bodyPr>
            <a:normAutofit/>
          </a:bodyPr>
          <a:lstStyle/>
          <a:p>
            <a:endParaRPr lang="ru-RU" dirty="0"/>
          </a:p>
        </p:txBody>
      </p:sp>
      <p:pic>
        <p:nvPicPr>
          <p:cNvPr id="2052" name="Picture 4" descr="C:\Users\Биология\Desktop\материал мастер-класс\IMG_20201017_112029.jpg"/>
          <p:cNvPicPr>
            <a:picLocks noChangeAspect="1" noChangeArrowheads="1"/>
          </p:cNvPicPr>
          <p:nvPr/>
        </p:nvPicPr>
        <p:blipFill>
          <a:blip r:embed="rId3" cstate="print"/>
          <a:srcRect/>
          <a:stretch>
            <a:fillRect/>
          </a:stretch>
        </p:blipFill>
        <p:spPr bwMode="auto">
          <a:xfrm>
            <a:off x="571472" y="3500438"/>
            <a:ext cx="2928958" cy="3357562"/>
          </a:xfrm>
          <a:prstGeom prst="rect">
            <a:avLst/>
          </a:prstGeom>
          <a:noFill/>
        </p:spPr>
      </p:pic>
      <p:pic>
        <p:nvPicPr>
          <p:cNvPr id="2051" name="Picture 3" descr="C:\Users\Биология\Desktop\материал мастер-класс\IMG_20201017_112026.jpg"/>
          <p:cNvPicPr>
            <a:picLocks noChangeAspect="1" noChangeArrowheads="1"/>
          </p:cNvPicPr>
          <p:nvPr/>
        </p:nvPicPr>
        <p:blipFill>
          <a:blip r:embed="rId4" cstate="print"/>
          <a:srcRect/>
          <a:stretch>
            <a:fillRect/>
          </a:stretch>
        </p:blipFill>
        <p:spPr bwMode="auto">
          <a:xfrm>
            <a:off x="5072066" y="214290"/>
            <a:ext cx="3957044" cy="3500462"/>
          </a:xfrm>
          <a:prstGeom prst="rect">
            <a:avLst/>
          </a:prstGeom>
          <a:noFill/>
        </p:spPr>
      </p:pic>
      <p:pic>
        <p:nvPicPr>
          <p:cNvPr id="2053" name="Picture 5" descr="C:\Users\Биология\Desktop\материал мастер-класс\IMG_20201017_112118.jpg"/>
          <p:cNvPicPr>
            <a:picLocks noChangeAspect="1" noChangeArrowheads="1"/>
          </p:cNvPicPr>
          <p:nvPr/>
        </p:nvPicPr>
        <p:blipFill>
          <a:blip r:embed="rId5" cstate="print"/>
          <a:srcRect/>
          <a:stretch>
            <a:fillRect/>
          </a:stretch>
        </p:blipFill>
        <p:spPr bwMode="auto">
          <a:xfrm>
            <a:off x="4214810" y="2357430"/>
            <a:ext cx="4050540" cy="450057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642918"/>
            <a:ext cx="8258204" cy="439718"/>
          </a:xfrm>
        </p:spPr>
        <p:txBody>
          <a:bodyPr>
            <a:normAutofit fontScale="90000"/>
          </a:bodyPr>
          <a:lstStyle/>
          <a:p>
            <a:pPr algn="ctr"/>
            <a:r>
              <a:rPr lang="ru-RU" b="1" dirty="0" smtClean="0"/>
              <a:t>Достижения по биологии </a:t>
            </a:r>
            <a:r>
              <a:rPr lang="ru-RU" b="1" dirty="0" smtClean="0"/>
              <a:t>на олимпиадах и конкурсах 2017-2021гг</a:t>
            </a:r>
            <a:endParaRPr lang="ru-RU" dirty="0"/>
          </a:p>
        </p:txBody>
      </p:sp>
      <p:pic>
        <p:nvPicPr>
          <p:cNvPr id="1027" name="Picture 3" descr="C:\Users\Биология\Desktop\4.png"/>
          <p:cNvPicPr>
            <a:picLocks noChangeAspect="1" noChangeArrowheads="1"/>
          </p:cNvPicPr>
          <p:nvPr/>
        </p:nvPicPr>
        <p:blipFill>
          <a:blip r:embed="rId2"/>
          <a:srcRect/>
          <a:stretch>
            <a:fillRect/>
          </a:stretch>
        </p:blipFill>
        <p:spPr bwMode="auto">
          <a:xfrm>
            <a:off x="113206" y="1000108"/>
            <a:ext cx="8602198" cy="6079806"/>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t>Достижения по биологии на олимпиадах и конкурсах 2017-2021гг.</a:t>
            </a:r>
            <a:r>
              <a:rPr lang="ru-RU" dirty="0" smtClean="0"/>
              <a:t/>
            </a:r>
            <a:br>
              <a:rPr lang="ru-RU" dirty="0" smtClean="0"/>
            </a:br>
            <a:endParaRPr lang="ru-RU" dirty="0"/>
          </a:p>
        </p:txBody>
      </p:sp>
      <p:sp>
        <p:nvSpPr>
          <p:cNvPr id="3" name="Содержимое 2"/>
          <p:cNvSpPr>
            <a:spLocks noGrp="1"/>
          </p:cNvSpPr>
          <p:nvPr>
            <p:ph sz="quarter" idx="1"/>
          </p:nvPr>
        </p:nvSpPr>
        <p:spPr>
          <a:xfrm>
            <a:off x="457200" y="1600200"/>
            <a:ext cx="7859216" cy="4873752"/>
          </a:xfrm>
        </p:spPr>
        <p:txBody>
          <a:bodyPr>
            <a:normAutofit fontScale="85000" lnSpcReduction="10000"/>
          </a:bodyPr>
          <a:lstStyle/>
          <a:p>
            <a:pPr algn="ctr">
              <a:buNone/>
            </a:pPr>
            <a:r>
              <a:rPr lang="ru-RU" dirty="0" smtClean="0"/>
              <a:t>2016-2017</a:t>
            </a:r>
          </a:p>
          <a:p>
            <a:pPr lvl="0" algn="ctr">
              <a:buNone/>
            </a:pPr>
            <a:r>
              <a:rPr lang="ru-RU" dirty="0" smtClean="0"/>
              <a:t>Победитель  муниципального этапа Всероссийской олимпиады школьников</a:t>
            </a:r>
          </a:p>
          <a:p>
            <a:pPr lvl="0" algn="ctr">
              <a:buNone/>
            </a:pPr>
            <a:r>
              <a:rPr lang="ru-RU" dirty="0" smtClean="0"/>
              <a:t>Призёр конкурса УПБ и ТОШ, в номинации «Растениевод»</a:t>
            </a:r>
          </a:p>
          <a:p>
            <a:pPr lvl="0" algn="ctr">
              <a:buNone/>
            </a:pPr>
            <a:r>
              <a:rPr lang="ru-RU" dirty="0" smtClean="0"/>
              <a:t>Победитель конкурса УПБ и ТОШ, в номинации «Эколог»</a:t>
            </a:r>
          </a:p>
          <a:p>
            <a:pPr lvl="0" algn="ctr">
              <a:buNone/>
            </a:pPr>
            <a:r>
              <a:rPr lang="ru-RU" dirty="0" smtClean="0"/>
              <a:t>Победитель конкурса Районной научной конференции школьников, в номинации «Биология»</a:t>
            </a:r>
          </a:p>
          <a:p>
            <a:pPr algn="ctr">
              <a:buNone/>
            </a:pPr>
            <a:r>
              <a:rPr lang="ru-RU" dirty="0" smtClean="0"/>
              <a:t>9 </a:t>
            </a:r>
            <a:r>
              <a:rPr lang="ru-RU" dirty="0" err="1" smtClean="0"/>
              <a:t>кл</a:t>
            </a:r>
            <a:r>
              <a:rPr lang="ru-RU" dirty="0" smtClean="0"/>
              <a:t>. Гамзатова Шекер</a:t>
            </a:r>
          </a:p>
          <a:p>
            <a:pPr algn="ctr">
              <a:buNone/>
            </a:pPr>
            <a:r>
              <a:rPr lang="ru-RU" dirty="0" smtClean="0"/>
              <a:t> </a:t>
            </a:r>
          </a:p>
          <a:p>
            <a:pPr algn="ctr">
              <a:buNone/>
            </a:pPr>
            <a:r>
              <a:rPr lang="ru-RU" dirty="0" smtClean="0"/>
              <a:t>9 </a:t>
            </a:r>
            <a:r>
              <a:rPr lang="ru-RU" dirty="0" err="1" smtClean="0"/>
              <a:t>кл</a:t>
            </a:r>
            <a:r>
              <a:rPr lang="ru-RU" dirty="0" smtClean="0"/>
              <a:t>. Гамзатова Шекер.</a:t>
            </a:r>
          </a:p>
          <a:p>
            <a:pPr algn="ctr">
              <a:buNone/>
            </a:pPr>
            <a:r>
              <a:rPr lang="ru-RU" dirty="0" smtClean="0"/>
              <a:t>9 </a:t>
            </a:r>
            <a:r>
              <a:rPr lang="ru-RU" dirty="0" err="1" smtClean="0"/>
              <a:t>кл.Хайфа</a:t>
            </a:r>
            <a:r>
              <a:rPr lang="ru-RU" dirty="0" smtClean="0"/>
              <a:t> Полина.</a:t>
            </a:r>
          </a:p>
          <a:p>
            <a:pPr algn="ctr">
              <a:buNone/>
            </a:pPr>
            <a:r>
              <a:rPr lang="ru-RU" dirty="0" smtClean="0"/>
              <a:t>11 </a:t>
            </a:r>
            <a:r>
              <a:rPr lang="ru-RU" dirty="0" err="1" smtClean="0"/>
              <a:t>кл</a:t>
            </a:r>
            <a:r>
              <a:rPr lang="ru-RU" dirty="0" smtClean="0"/>
              <a:t>. Васильева Виктория.</a:t>
            </a:r>
          </a:p>
          <a:p>
            <a:pPr algn="ctr">
              <a:buNone/>
            </a:pPr>
            <a:r>
              <a:rPr lang="ru-RU" dirty="0" smtClean="0"/>
              <a:t> </a:t>
            </a:r>
          </a:p>
          <a:p>
            <a:endParaRPr 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457200" y="285728"/>
            <a:ext cx="7467600" cy="6188224"/>
          </a:xfrm>
        </p:spPr>
        <p:txBody>
          <a:bodyPr>
            <a:normAutofit/>
          </a:bodyPr>
          <a:lstStyle/>
          <a:p>
            <a:pPr>
              <a:buNone/>
            </a:pPr>
            <a:r>
              <a:rPr lang="ru-RU" sz="2500" dirty="0" smtClean="0"/>
              <a:t>      Наступила осень. На улице стало прохладно и свежо. Дни стали короче, ночи длиннее. Часто идут дожди.</a:t>
            </a:r>
          </a:p>
          <a:p>
            <a:pPr>
              <a:buNone/>
            </a:pPr>
            <a:r>
              <a:rPr lang="ru-RU" sz="2500" dirty="0" smtClean="0"/>
              <a:t>      Многие деревья меняют свой наряд, а хвойные так и останутся зелёными. Про них можно сказать «зимой и летом одним цветом».</a:t>
            </a:r>
          </a:p>
          <a:p>
            <a:pPr>
              <a:buNone/>
            </a:pPr>
            <a:r>
              <a:rPr lang="ru-RU" sz="2500" dirty="0" smtClean="0"/>
              <a:t>      Скоро будет ещё холоднее. Многие птицы готовятся к перелёту, так как зимой для них корма не будет.</a:t>
            </a:r>
          </a:p>
          <a:p>
            <a:pPr>
              <a:buNone/>
            </a:pPr>
            <a:r>
              <a:rPr lang="ru-RU" sz="2500" dirty="0" smtClean="0"/>
              <a:t>      Некоторые животные готовятся к спячке, некоторые линяют, а некоторые заготавливают еду на зиму.</a:t>
            </a:r>
          </a:p>
          <a:p>
            <a:pPr>
              <a:buNone/>
            </a:pPr>
            <a:r>
              <a:rPr lang="ru-RU" sz="2500" dirty="0" smtClean="0"/>
              <a:t>      Природа в ожидании зимних холодов.</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467544" y="764704"/>
            <a:ext cx="7992888" cy="5472608"/>
          </a:xfrm>
        </p:spPr>
        <p:txBody>
          <a:bodyPr>
            <a:normAutofit fontScale="85000" lnSpcReduction="10000"/>
          </a:bodyPr>
          <a:lstStyle/>
          <a:p>
            <a:pPr algn="ctr">
              <a:buNone/>
            </a:pPr>
            <a:r>
              <a:rPr lang="ru-RU" dirty="0" smtClean="0"/>
              <a:t>2017-2018</a:t>
            </a:r>
          </a:p>
          <a:p>
            <a:pPr algn="ctr">
              <a:buNone/>
            </a:pPr>
            <a:r>
              <a:rPr lang="ru-RU" dirty="0" smtClean="0"/>
              <a:t>1.Призёр  муниципального этапа Всероссийской олимпиады школьников по экологии.</a:t>
            </a:r>
          </a:p>
          <a:p>
            <a:pPr algn="ctr">
              <a:buNone/>
            </a:pPr>
            <a:r>
              <a:rPr lang="ru-RU" dirty="0" smtClean="0"/>
              <a:t>2..Призёр  муниципального этапа Всероссийской олимпиады школьников по биологии.</a:t>
            </a:r>
          </a:p>
          <a:p>
            <a:pPr algn="ctr">
              <a:buNone/>
            </a:pPr>
            <a:r>
              <a:rPr lang="ru-RU" dirty="0" smtClean="0"/>
              <a:t>3.Грамотой награждена за участие в Международном </a:t>
            </a:r>
            <a:r>
              <a:rPr lang="ru-RU" dirty="0" err="1" smtClean="0"/>
              <a:t>онлайн-конкурсе</a:t>
            </a:r>
            <a:r>
              <a:rPr lang="ru-RU" dirty="0" smtClean="0"/>
              <a:t> «</a:t>
            </a:r>
            <a:r>
              <a:rPr lang="ru-RU" dirty="0" err="1" smtClean="0"/>
              <a:t>Фоксфорда</a:t>
            </a:r>
            <a:r>
              <a:rPr lang="ru-RU" dirty="0" smtClean="0"/>
              <a:t>» по биологии.</a:t>
            </a:r>
          </a:p>
          <a:p>
            <a:pPr algn="ctr">
              <a:buNone/>
            </a:pPr>
            <a:r>
              <a:rPr lang="ru-RU" dirty="0" smtClean="0"/>
              <a:t>4.Призер открытой олимпиады СКФУ по предмету «Биология»</a:t>
            </a:r>
          </a:p>
          <a:p>
            <a:pPr algn="ctr">
              <a:buNone/>
            </a:pPr>
            <a:r>
              <a:rPr lang="ru-RU" dirty="0" smtClean="0"/>
              <a:t>9 </a:t>
            </a:r>
            <a:r>
              <a:rPr lang="ru-RU" dirty="0" err="1" smtClean="0"/>
              <a:t>кл</a:t>
            </a:r>
            <a:r>
              <a:rPr lang="ru-RU" dirty="0" smtClean="0"/>
              <a:t>. </a:t>
            </a:r>
            <a:r>
              <a:rPr lang="ru-RU" dirty="0" err="1" smtClean="0"/>
              <a:t>Семушкин</a:t>
            </a:r>
            <a:r>
              <a:rPr lang="ru-RU" dirty="0" smtClean="0"/>
              <a:t> Антон.</a:t>
            </a:r>
          </a:p>
          <a:p>
            <a:pPr algn="ctr">
              <a:buNone/>
            </a:pPr>
            <a:r>
              <a:rPr lang="ru-RU" dirty="0" smtClean="0"/>
              <a:t> </a:t>
            </a:r>
          </a:p>
          <a:p>
            <a:pPr algn="ctr">
              <a:buNone/>
            </a:pPr>
            <a:r>
              <a:rPr lang="ru-RU" dirty="0" smtClean="0"/>
              <a:t>9 </a:t>
            </a:r>
            <a:r>
              <a:rPr lang="ru-RU" dirty="0" err="1" smtClean="0"/>
              <a:t>кл</a:t>
            </a:r>
            <a:r>
              <a:rPr lang="ru-RU" dirty="0" smtClean="0"/>
              <a:t> .</a:t>
            </a:r>
            <a:r>
              <a:rPr lang="ru-RU" dirty="0" err="1" smtClean="0"/>
              <a:t>Семушкин</a:t>
            </a:r>
            <a:r>
              <a:rPr lang="ru-RU" dirty="0" smtClean="0"/>
              <a:t> Антон.</a:t>
            </a:r>
          </a:p>
          <a:p>
            <a:pPr algn="ctr">
              <a:buNone/>
            </a:pPr>
            <a:r>
              <a:rPr lang="ru-RU" dirty="0" smtClean="0"/>
              <a:t> </a:t>
            </a:r>
          </a:p>
          <a:p>
            <a:pPr algn="ctr">
              <a:buNone/>
            </a:pPr>
            <a:r>
              <a:rPr lang="ru-RU" dirty="0" smtClean="0"/>
              <a:t> </a:t>
            </a:r>
          </a:p>
          <a:p>
            <a:pPr algn="ctr">
              <a:buNone/>
            </a:pPr>
            <a:r>
              <a:rPr lang="ru-RU" dirty="0" smtClean="0"/>
              <a:t>10 </a:t>
            </a:r>
            <a:r>
              <a:rPr lang="ru-RU" dirty="0" err="1" smtClean="0"/>
              <a:t>кл.Хайфа</a:t>
            </a:r>
            <a:r>
              <a:rPr lang="ru-RU" dirty="0" smtClean="0"/>
              <a:t> Полина.</a:t>
            </a:r>
          </a:p>
          <a:p>
            <a:pPr algn="ctr">
              <a:buNone/>
            </a:pPr>
            <a:r>
              <a:rPr lang="ru-RU" dirty="0" smtClean="0"/>
              <a:t> </a:t>
            </a:r>
          </a:p>
          <a:p>
            <a:pPr algn="ctr">
              <a:buNone/>
            </a:pPr>
            <a:r>
              <a:rPr lang="ru-RU" dirty="0" smtClean="0"/>
              <a:t>10 </a:t>
            </a:r>
            <a:r>
              <a:rPr lang="ru-RU" dirty="0" err="1" smtClean="0"/>
              <a:t>кл.Хайфа</a:t>
            </a:r>
            <a:r>
              <a:rPr lang="ru-RU" dirty="0" smtClean="0"/>
              <a:t> Полина.</a:t>
            </a:r>
          </a:p>
          <a:p>
            <a:endParaRPr lang="ru-RU"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611560" y="332656"/>
            <a:ext cx="7704856" cy="5616624"/>
          </a:xfrm>
        </p:spPr>
        <p:txBody>
          <a:bodyPr>
            <a:noAutofit/>
          </a:bodyPr>
          <a:lstStyle/>
          <a:p>
            <a:pPr algn="ctr">
              <a:buNone/>
            </a:pPr>
            <a:r>
              <a:rPr lang="ru-RU" sz="1600" dirty="0" smtClean="0"/>
              <a:t>2018-2019</a:t>
            </a:r>
          </a:p>
          <a:p>
            <a:pPr algn="ctr">
              <a:buNone/>
            </a:pPr>
            <a:r>
              <a:rPr lang="ru-RU" sz="1600" dirty="0" smtClean="0"/>
              <a:t>1.Призер конкурса Районной научной конференции школьников, в номинации «Биология».</a:t>
            </a:r>
          </a:p>
          <a:p>
            <a:pPr algn="ctr">
              <a:buNone/>
            </a:pPr>
            <a:r>
              <a:rPr lang="ru-RU" sz="1600" dirty="0" smtClean="0"/>
              <a:t>2...Призёр  муниципального этапа Всероссийской олимпиады школьников по биологии</a:t>
            </a:r>
          </a:p>
          <a:p>
            <a:pPr algn="ctr">
              <a:buNone/>
            </a:pPr>
            <a:r>
              <a:rPr lang="ru-RU" sz="1600" dirty="0" smtClean="0"/>
              <a:t>3..Призёр  муниципального этапа Всероссийской олимпиады школьников по экологии.</a:t>
            </a:r>
          </a:p>
          <a:p>
            <a:pPr algn="ctr">
              <a:buNone/>
            </a:pPr>
            <a:r>
              <a:rPr lang="ru-RU" sz="1600" dirty="0" smtClean="0"/>
              <a:t>4.Сертификат от проекта «</a:t>
            </a:r>
            <a:r>
              <a:rPr lang="ru-RU" sz="1600" dirty="0" err="1" smtClean="0"/>
              <a:t>Инфоурок</a:t>
            </a:r>
            <a:r>
              <a:rPr lang="ru-RU" sz="1600" dirty="0" smtClean="0"/>
              <a:t>» по экологии «На страже природы»,2место-регион,10место-общее.</a:t>
            </a:r>
          </a:p>
          <a:p>
            <a:pPr algn="ctr">
              <a:buNone/>
            </a:pPr>
            <a:r>
              <a:rPr lang="ru-RU" sz="1600" dirty="0" smtClean="0"/>
              <a:t>5. Призёр  регионального этапа Всероссийской олимпиады школьников по биологии.</a:t>
            </a:r>
          </a:p>
          <a:p>
            <a:pPr algn="ctr">
              <a:buNone/>
            </a:pPr>
            <a:r>
              <a:rPr lang="ru-RU" sz="1600" dirty="0" smtClean="0"/>
              <a:t>6. Призёр  муниципального этапа Всероссийской олимпиады школьников по биологии.</a:t>
            </a:r>
          </a:p>
          <a:p>
            <a:pPr algn="ctr">
              <a:buNone/>
            </a:pPr>
            <a:r>
              <a:rPr lang="ru-RU" sz="1600" dirty="0" smtClean="0"/>
              <a:t>11 </a:t>
            </a:r>
            <a:r>
              <a:rPr lang="ru-RU" sz="1600" dirty="0" err="1" smtClean="0"/>
              <a:t>кл</a:t>
            </a:r>
            <a:r>
              <a:rPr lang="ru-RU" sz="1600" dirty="0" smtClean="0"/>
              <a:t>. Хайфа Полина.</a:t>
            </a:r>
          </a:p>
          <a:p>
            <a:pPr algn="ctr">
              <a:buNone/>
            </a:pPr>
            <a:r>
              <a:rPr lang="ru-RU" sz="1600" dirty="0" smtClean="0"/>
              <a:t> 10кл.Семушкин Антон</a:t>
            </a:r>
          </a:p>
          <a:p>
            <a:pPr algn="ctr">
              <a:buNone/>
            </a:pPr>
            <a:r>
              <a:rPr lang="ru-RU" sz="1600" dirty="0" smtClean="0"/>
              <a:t> 10 </a:t>
            </a:r>
            <a:r>
              <a:rPr lang="ru-RU" sz="1600" dirty="0" err="1" smtClean="0"/>
              <a:t>кл</a:t>
            </a:r>
            <a:r>
              <a:rPr lang="ru-RU" sz="1600" dirty="0" smtClean="0"/>
              <a:t> .</a:t>
            </a:r>
            <a:r>
              <a:rPr lang="ru-RU" sz="1600" dirty="0" err="1" smtClean="0"/>
              <a:t>Семушкин</a:t>
            </a:r>
            <a:r>
              <a:rPr lang="ru-RU" sz="1600" dirty="0" smtClean="0"/>
              <a:t> Антон.</a:t>
            </a:r>
          </a:p>
          <a:p>
            <a:pPr algn="ctr">
              <a:buNone/>
            </a:pPr>
            <a:r>
              <a:rPr lang="ru-RU" sz="1600" dirty="0" smtClean="0"/>
              <a:t>11кл.Хайфа Полина.</a:t>
            </a:r>
          </a:p>
          <a:p>
            <a:pPr algn="ctr">
              <a:buNone/>
            </a:pPr>
            <a:r>
              <a:rPr lang="ru-RU" sz="1600" dirty="0" smtClean="0"/>
              <a:t> 10кл. </a:t>
            </a:r>
            <a:r>
              <a:rPr lang="ru-RU" sz="1600" dirty="0" err="1" smtClean="0"/>
              <a:t>Семушкин</a:t>
            </a:r>
            <a:r>
              <a:rPr lang="ru-RU" sz="1600" dirty="0" smtClean="0"/>
              <a:t> Антон.</a:t>
            </a:r>
          </a:p>
          <a:p>
            <a:pPr algn="ctr">
              <a:buNone/>
            </a:pPr>
            <a:r>
              <a:rPr lang="ru-RU" sz="1600" dirty="0" smtClean="0"/>
              <a:t>  11кл. Гамзатова Шекер.</a:t>
            </a:r>
          </a:p>
          <a:p>
            <a:endParaRPr lang="ru-RU" sz="20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539552" y="188640"/>
            <a:ext cx="7992888" cy="6192688"/>
          </a:xfrm>
        </p:spPr>
        <p:txBody>
          <a:bodyPr/>
          <a:lstStyle/>
          <a:p>
            <a:pPr algn="ctr">
              <a:buNone/>
            </a:pPr>
            <a:r>
              <a:rPr lang="ru-RU" dirty="0" smtClean="0"/>
              <a:t>2019-2020</a:t>
            </a:r>
          </a:p>
          <a:p>
            <a:pPr algn="ctr">
              <a:buNone/>
            </a:pPr>
            <a:r>
              <a:rPr lang="ru-RU" dirty="0" smtClean="0"/>
              <a:t>1.Победитель  регионального этапа Всероссийской олимпиады школьников по биологии.</a:t>
            </a:r>
          </a:p>
          <a:p>
            <a:pPr algn="ctr">
              <a:buNone/>
            </a:pPr>
            <a:r>
              <a:rPr lang="ru-RU" dirty="0" smtClean="0"/>
              <a:t>2.Победитель  Всероссийской олимпиады школьников по биологии.</a:t>
            </a:r>
          </a:p>
          <a:p>
            <a:pPr algn="ctr">
              <a:buNone/>
            </a:pPr>
            <a:r>
              <a:rPr lang="ru-RU" dirty="0" smtClean="0"/>
              <a:t>3.Победитель регионального этапа Всероссийской олимпиады школьников по экологии.</a:t>
            </a:r>
          </a:p>
          <a:p>
            <a:pPr algn="ctr">
              <a:buNone/>
            </a:pPr>
            <a:r>
              <a:rPr lang="ru-RU" dirty="0" smtClean="0"/>
              <a:t>4.Призёр конкурса УПБ и ТОШ, в номинации «Эколог»</a:t>
            </a:r>
          </a:p>
          <a:p>
            <a:pPr algn="ctr">
              <a:buNone/>
            </a:pPr>
            <a:r>
              <a:rPr lang="ru-RU" dirty="0" smtClean="0"/>
              <a:t> </a:t>
            </a:r>
          </a:p>
          <a:p>
            <a:pPr algn="ctr">
              <a:buNone/>
            </a:pPr>
            <a:r>
              <a:rPr lang="ru-RU" dirty="0" smtClean="0"/>
              <a:t>11кл. </a:t>
            </a:r>
            <a:r>
              <a:rPr lang="ru-RU" dirty="0" err="1" smtClean="0"/>
              <a:t>Семушкин</a:t>
            </a:r>
            <a:r>
              <a:rPr lang="ru-RU" dirty="0" smtClean="0"/>
              <a:t> Антон.</a:t>
            </a:r>
          </a:p>
          <a:p>
            <a:endParaRPr lang="ru-RU"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sz="quarter" idx="1"/>
          </p:nvPr>
        </p:nvSpPr>
        <p:spPr>
          <a:xfrm>
            <a:off x="457200" y="476250"/>
            <a:ext cx="8075613" cy="5997575"/>
          </a:xfrm>
        </p:spPr>
        <p:txBody>
          <a:bodyPr/>
          <a:lstStyle/>
          <a:p>
            <a:pPr algn="ctr">
              <a:buNone/>
            </a:pPr>
            <a:r>
              <a:rPr lang="ru-RU" dirty="0" smtClean="0"/>
              <a:t>2020-2021</a:t>
            </a:r>
          </a:p>
          <a:p>
            <a:pPr algn="ctr">
              <a:buNone/>
            </a:pPr>
            <a:r>
              <a:rPr lang="ru-RU" dirty="0" smtClean="0"/>
              <a:t>1. Призёр конкурса УПБ и ТОШ, в номинации «Эколог»</a:t>
            </a:r>
          </a:p>
          <a:p>
            <a:pPr algn="ctr">
              <a:buNone/>
            </a:pPr>
            <a:r>
              <a:rPr lang="ru-RU" dirty="0" smtClean="0"/>
              <a:t>10кл. Бабаева Анастасия</a:t>
            </a:r>
          </a:p>
          <a:p>
            <a:pPr algn="ctr">
              <a:buNone/>
            </a:pPr>
            <a:endParaRPr lang="ru-RU" dirty="0" smtClean="0"/>
          </a:p>
          <a:p>
            <a:pPr algn="ctr">
              <a:buNone/>
            </a:pPr>
            <a:r>
              <a:rPr lang="ru-RU" dirty="0" smtClean="0"/>
              <a:t> </a:t>
            </a:r>
          </a:p>
          <a:p>
            <a:pPr algn="ctr">
              <a:buNone/>
            </a:pPr>
            <a:r>
              <a:rPr lang="ru-RU" dirty="0" smtClean="0"/>
              <a:t>2. Призёр конкурса УПБ и ТОШ, в номинации «Растениевод»</a:t>
            </a:r>
          </a:p>
          <a:p>
            <a:pPr algn="ctr">
              <a:buNone/>
            </a:pPr>
            <a:r>
              <a:rPr lang="ru-RU" dirty="0" smtClean="0"/>
              <a:t>9 </a:t>
            </a:r>
            <a:r>
              <a:rPr lang="ru-RU" dirty="0" err="1" smtClean="0"/>
              <a:t>кл</a:t>
            </a:r>
            <a:r>
              <a:rPr lang="ru-RU" dirty="0" smtClean="0"/>
              <a:t>. </a:t>
            </a:r>
            <a:r>
              <a:rPr lang="ru-RU" dirty="0" err="1" smtClean="0"/>
              <a:t>Халитова</a:t>
            </a:r>
            <a:r>
              <a:rPr lang="ru-RU" dirty="0" smtClean="0"/>
              <a:t>  София</a:t>
            </a:r>
          </a:p>
          <a:p>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5357826"/>
            <a:ext cx="7467600" cy="1143000"/>
          </a:xfrm>
        </p:spPr>
        <p:txBody>
          <a:bodyPr>
            <a:normAutofit/>
          </a:bodyPr>
          <a:lstStyle/>
          <a:p>
            <a:r>
              <a:rPr lang="ru-RU" sz="3600" dirty="0" smtClean="0"/>
              <a:t>5 класс Ващенко Полина  </a:t>
            </a:r>
            <a:endParaRPr lang="ru-RU" sz="3600" dirty="0"/>
          </a:p>
        </p:txBody>
      </p:sp>
      <p:pic>
        <p:nvPicPr>
          <p:cNvPr id="4" name="Picture 2" descr="C:\Users\Биология\Desktop\Новая папка\IMG_20211016_121909.jpg"/>
          <p:cNvPicPr>
            <a:picLocks noGrp="1" noChangeAspect="1" noChangeArrowheads="1"/>
          </p:cNvPicPr>
          <p:nvPr>
            <p:ph sz="quarter" idx="1"/>
          </p:nvPr>
        </p:nvPicPr>
        <p:blipFill>
          <a:blip r:embed="rId2" cstate="print"/>
          <a:srcRect l="4000" r="13000"/>
          <a:stretch>
            <a:fillRect/>
          </a:stretch>
        </p:blipFill>
        <p:spPr bwMode="auto">
          <a:xfrm>
            <a:off x="428596" y="285728"/>
            <a:ext cx="7800395" cy="528641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solidFill>
                  <a:schemeClr val="bg1"/>
                </a:solidFill>
              </a:rPr>
              <a:t>Проект по растениеводству</a:t>
            </a:r>
            <a:r>
              <a:rPr lang="ru-RU" dirty="0" smtClean="0"/>
              <a:t>.</a:t>
            </a:r>
            <a:endParaRPr lang="ru-RU" dirty="0"/>
          </a:p>
        </p:txBody>
      </p:sp>
      <p:sp>
        <p:nvSpPr>
          <p:cNvPr id="3" name="Подзаголовок 2"/>
          <p:cNvSpPr>
            <a:spLocks noGrp="1"/>
          </p:cNvSpPr>
          <p:nvPr>
            <p:ph type="subTitle" idx="1"/>
          </p:nvPr>
        </p:nvSpPr>
        <p:spPr/>
        <p:txBody>
          <a:bodyPr/>
          <a:lstStyle/>
          <a:p>
            <a:r>
              <a:rPr lang="ru-RU" dirty="0" smtClean="0"/>
              <a:t>Харченко Вероники</a:t>
            </a:r>
          </a:p>
          <a:p>
            <a:r>
              <a:rPr lang="ru-RU" dirty="0" smtClean="0"/>
              <a:t>6Б класс</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Ипомея и </a:t>
            </a:r>
            <a:r>
              <a:rPr lang="ru-RU" dirty="0" err="1" smtClean="0"/>
              <a:t>Либелле</a:t>
            </a:r>
            <a:r>
              <a:rPr lang="ru-RU" dirty="0" smtClean="0"/>
              <a:t>.</a:t>
            </a:r>
            <a:endParaRPr lang="ru-RU" dirty="0"/>
          </a:p>
        </p:txBody>
      </p:sp>
      <p:sp>
        <p:nvSpPr>
          <p:cNvPr id="3" name="Содержимое 2"/>
          <p:cNvSpPr>
            <a:spLocks noGrp="1"/>
          </p:cNvSpPr>
          <p:nvPr>
            <p:ph idx="1"/>
          </p:nvPr>
        </p:nvSpPr>
        <p:spPr/>
        <p:txBody>
          <a:bodyPr>
            <a:normAutofit/>
          </a:bodyPr>
          <a:lstStyle/>
          <a:p>
            <a:r>
              <a:rPr lang="ru-RU" sz="2000" dirty="0" smtClean="0"/>
              <a:t>Я решила посадить семена цветка Ипомеи и огурца </a:t>
            </a:r>
            <a:r>
              <a:rPr lang="ru-RU" sz="2000" dirty="0" err="1" smtClean="0"/>
              <a:t>Либелле</a:t>
            </a:r>
            <a:r>
              <a:rPr lang="ru-RU" sz="2000" dirty="0" smtClean="0"/>
              <a:t>. </a:t>
            </a:r>
          </a:p>
          <a:p>
            <a:r>
              <a:rPr lang="ru-RU" sz="2000" dirty="0" smtClean="0"/>
              <a:t>Ипомея - яркий однолетний представитель семейства Вьюновые .</a:t>
            </a:r>
          </a:p>
          <a:p>
            <a:endParaRPr lang="ru-RU" sz="2000" dirty="0" smtClean="0"/>
          </a:p>
          <a:p>
            <a:endParaRPr lang="ru-RU" sz="2000" dirty="0" smtClean="0"/>
          </a:p>
          <a:p>
            <a:endParaRPr lang="ru-RU" sz="2000" dirty="0" smtClean="0"/>
          </a:p>
          <a:p>
            <a:endParaRPr lang="ru-RU" sz="2000" dirty="0" smtClean="0"/>
          </a:p>
          <a:p>
            <a:endParaRPr lang="ru-RU" sz="2000" dirty="0" smtClean="0"/>
          </a:p>
          <a:p>
            <a:endParaRPr lang="ru-RU" sz="2000" dirty="0" smtClean="0"/>
          </a:p>
          <a:p>
            <a:r>
              <a:rPr lang="ru-RU" sz="2000" dirty="0" err="1" smtClean="0"/>
              <a:t>Либелле</a:t>
            </a:r>
            <a:r>
              <a:rPr lang="ru-RU" sz="2000" dirty="0" smtClean="0"/>
              <a:t> - это среднеспелый гибрид </a:t>
            </a:r>
            <a:r>
              <a:rPr lang="ru-RU" sz="2000" dirty="0" err="1" smtClean="0"/>
              <a:t>партенокарпического</a:t>
            </a:r>
            <a:r>
              <a:rPr lang="ru-RU" sz="2000" dirty="0" smtClean="0"/>
              <a:t> класса.</a:t>
            </a:r>
          </a:p>
          <a:p>
            <a:endParaRPr lang="ru-RU" sz="2000" dirty="0" smtClean="0"/>
          </a:p>
          <a:p>
            <a:endParaRPr lang="ru-RU" sz="2000" dirty="0" smtClean="0"/>
          </a:p>
          <a:p>
            <a:endParaRPr lang="ru-RU" sz="2000" dirty="0" smtClean="0"/>
          </a:p>
          <a:p>
            <a:endParaRPr lang="ru-RU" sz="2000" dirty="0" smtClean="0"/>
          </a:p>
          <a:p>
            <a:endParaRPr lang="ru-RU" sz="2000" dirty="0" smtClean="0"/>
          </a:p>
          <a:p>
            <a:endParaRPr lang="ru-RU" sz="2000" dirty="0" smtClean="0"/>
          </a:p>
          <a:p>
            <a:endParaRPr lang="ru-RU" sz="2000" dirty="0" smtClean="0"/>
          </a:p>
        </p:txBody>
      </p:sp>
      <p:pic>
        <p:nvPicPr>
          <p:cNvPr id="6" name="Picture 2"/>
          <p:cNvPicPr>
            <a:picLocks noChangeAspect="1" noChangeArrowheads="1"/>
          </p:cNvPicPr>
          <p:nvPr/>
        </p:nvPicPr>
        <p:blipFill>
          <a:blip r:embed="rId2" cstate="print"/>
          <a:srcRect/>
          <a:stretch>
            <a:fillRect/>
          </a:stretch>
        </p:blipFill>
        <p:spPr bwMode="auto">
          <a:xfrm>
            <a:off x="1071538" y="2357430"/>
            <a:ext cx="3143272" cy="2071702"/>
          </a:xfrm>
          <a:prstGeom prst="rect">
            <a:avLst/>
          </a:prstGeom>
          <a:noFill/>
          <a:ln w="9525">
            <a:noFill/>
            <a:miter lim="800000"/>
            <a:headEnd/>
            <a:tailEnd/>
          </a:ln>
          <a:effectLst/>
        </p:spPr>
      </p:pic>
      <p:pic>
        <p:nvPicPr>
          <p:cNvPr id="2057" name="Picture 9"/>
          <p:cNvPicPr>
            <a:picLocks noChangeAspect="1" noChangeArrowheads="1"/>
          </p:cNvPicPr>
          <p:nvPr/>
        </p:nvPicPr>
        <p:blipFill>
          <a:blip r:embed="rId3" cstate="print"/>
          <a:srcRect/>
          <a:stretch>
            <a:fillRect/>
          </a:stretch>
        </p:blipFill>
        <p:spPr bwMode="auto">
          <a:xfrm>
            <a:off x="1071538" y="4929198"/>
            <a:ext cx="3143272" cy="1714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Ипомея</a:t>
            </a:r>
            <a:endParaRPr lang="ru-RU" dirty="0"/>
          </a:p>
        </p:txBody>
      </p:sp>
      <p:sp>
        <p:nvSpPr>
          <p:cNvPr id="3" name="Содержимое 2"/>
          <p:cNvSpPr>
            <a:spLocks noGrp="1"/>
          </p:cNvSpPr>
          <p:nvPr>
            <p:ph idx="1"/>
          </p:nvPr>
        </p:nvSpPr>
        <p:spPr/>
        <p:txBody>
          <a:bodyPr>
            <a:noAutofit/>
          </a:bodyPr>
          <a:lstStyle/>
          <a:p>
            <a:pPr fontAlgn="base"/>
            <a:r>
              <a:rPr lang="ru-RU" sz="2000" dirty="0" smtClean="0"/>
              <a:t>Ипомея — это декоративная и неприхотливая лиана. Другое её название – </a:t>
            </a:r>
            <a:r>
              <a:rPr lang="ru-RU" sz="2000" dirty="0" err="1" smtClean="0"/>
              <a:t>фарбитис</a:t>
            </a:r>
            <a:r>
              <a:rPr lang="ru-RU" sz="2000" dirty="0" smtClean="0"/>
              <a:t>. Родиной Ипомеи является тропическая Америка. Многие называют это растение вьюнком, который обязательно станет ярким украшением вашей беседки, изгороди, арки или </a:t>
            </a:r>
            <a:r>
              <a:rPr lang="ru-RU" sz="2000" dirty="0" err="1" smtClean="0"/>
              <a:t>перголы</a:t>
            </a:r>
            <a:r>
              <a:rPr lang="ru-RU" sz="2000" dirty="0" smtClean="0"/>
              <a:t>. Он может достигнуть пятиметровой длины.  У нас в садах чаще всего высаживают однолетнюю или многолетнюю лиану, которую также называют цветком утренней зари. Это поэтическое название было дано ипомее не зря, её бутончики-граммофоны распускаются одними из первых, ранним утром, когда другие цветы ещё не пробудились от сна.</a:t>
            </a:r>
          </a:p>
          <a:p>
            <a:pPr fontAlgn="base"/>
            <a:r>
              <a:rPr lang="ru-RU" sz="2000" dirty="0" smtClean="0"/>
              <a:t>В зависимости от сорта цветки ипомеи могут быть махровыми или обычными, расцветки же самые разнообразные – </a:t>
            </a:r>
            <a:r>
              <a:rPr lang="ru-RU" sz="2000" dirty="0" err="1" smtClean="0"/>
              <a:t>голубые</a:t>
            </a:r>
            <a:r>
              <a:rPr lang="ru-RU" sz="2000" dirty="0" smtClean="0"/>
              <a:t>, фиолетовые, синие, бардовые, </a:t>
            </a:r>
            <a:r>
              <a:rPr lang="ru-RU" sz="2000" dirty="0" err="1" smtClean="0"/>
              <a:t>розовые</a:t>
            </a:r>
            <a:r>
              <a:rPr lang="ru-RU" sz="2000" dirty="0" smtClean="0"/>
              <a:t>, белые, красные, нежно-лиловые, двуцветные. Как уже было сказано выше, ипомея неприхотлива, очень быстро разрастается и оплетает предложенную ей любую опору.</a:t>
            </a:r>
          </a:p>
          <a:p>
            <a:endParaRPr lang="ru-RU"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Либелле</a:t>
            </a:r>
            <a:r>
              <a:rPr lang="ru-RU" dirty="0" smtClean="0"/>
              <a:t> </a:t>
            </a:r>
            <a:endParaRPr lang="ru-RU" dirty="0"/>
          </a:p>
        </p:txBody>
      </p:sp>
      <p:sp>
        <p:nvSpPr>
          <p:cNvPr id="3" name="Содержимое 2"/>
          <p:cNvSpPr>
            <a:spLocks noGrp="1"/>
          </p:cNvSpPr>
          <p:nvPr>
            <p:ph idx="1"/>
          </p:nvPr>
        </p:nvSpPr>
        <p:spPr/>
        <p:txBody>
          <a:bodyPr>
            <a:normAutofit/>
          </a:bodyPr>
          <a:lstStyle/>
          <a:p>
            <a:pPr fontAlgn="base"/>
            <a:r>
              <a:rPr lang="ru-RU" sz="2000" dirty="0" err="1" smtClean="0"/>
              <a:t>Либелле</a:t>
            </a:r>
            <a:r>
              <a:rPr lang="ru-RU" sz="2000" dirty="0" smtClean="0"/>
              <a:t> районирован для Северо-Западного и Центрального регионов, но его семена продают по всей России. Также широко распространилась и слава о нём. К тому же это старый сорт, в </a:t>
            </a:r>
            <a:r>
              <a:rPr lang="ru-RU" sz="2000" dirty="0" err="1" smtClean="0"/>
              <a:t>Госреестр</a:t>
            </a:r>
            <a:r>
              <a:rPr lang="ru-RU" sz="2000" dirty="0" smtClean="0"/>
              <a:t> селекционных достижений внесён в 1976 году, выведен в Германии. Огурец является гибридом, но </a:t>
            </a:r>
            <a:r>
              <a:rPr lang="ru-RU" sz="2000" dirty="0" err="1" smtClean="0"/>
              <a:t>пчёлоопыляемым</a:t>
            </a:r>
            <a:r>
              <a:rPr lang="ru-RU" sz="2000" dirty="0" smtClean="0"/>
              <a:t>, выращивать его можно в открытом грунте и под временным плёночным укрытием. Некоторые овощеводы получают неплохие урожаи, высаживая </a:t>
            </a:r>
            <a:r>
              <a:rPr lang="ru-RU" sz="2000" dirty="0" err="1" smtClean="0"/>
              <a:t>Либелле</a:t>
            </a:r>
            <a:r>
              <a:rPr lang="ru-RU" sz="2000" dirty="0" smtClean="0"/>
              <a:t> на балконе.</a:t>
            </a:r>
          </a:p>
          <a:p>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Посадка</a:t>
            </a:r>
            <a:endParaRPr lang="ru-RU" dirty="0"/>
          </a:p>
        </p:txBody>
      </p:sp>
      <p:sp>
        <p:nvSpPr>
          <p:cNvPr id="11" name="Содержимое 10"/>
          <p:cNvSpPr>
            <a:spLocks noGrp="1"/>
          </p:cNvSpPr>
          <p:nvPr>
            <p:ph idx="1"/>
          </p:nvPr>
        </p:nvSpPr>
        <p:spPr/>
        <p:txBody>
          <a:bodyPr>
            <a:normAutofit/>
          </a:bodyPr>
          <a:lstStyle/>
          <a:p>
            <a:r>
              <a:rPr lang="ru-RU" sz="2400" dirty="0" smtClean="0"/>
              <a:t>27 февраля я посадила семена Ипомеи пурпурной и огурца </a:t>
            </a:r>
            <a:r>
              <a:rPr lang="ru-RU" sz="2400" dirty="0" err="1" smtClean="0"/>
              <a:t>Либелле</a:t>
            </a:r>
            <a:r>
              <a:rPr lang="ru-RU" sz="2400" dirty="0" smtClean="0"/>
              <a:t>. Горшки с посеянными семенами я поставила на южную сторону.</a:t>
            </a:r>
          </a:p>
          <a:p>
            <a:endParaRPr lang="ru-RU" sz="2400" dirty="0" smtClean="0"/>
          </a:p>
          <a:p>
            <a:endParaRPr lang="ru-RU" sz="2400" dirty="0" smtClean="0"/>
          </a:p>
          <a:p>
            <a:endParaRPr lang="ru-RU" sz="2400" dirty="0" smtClean="0"/>
          </a:p>
          <a:p>
            <a:endParaRPr lang="ru-RU" sz="2400" dirty="0" smtClean="0"/>
          </a:p>
          <a:p>
            <a:endParaRPr lang="ru-RU" sz="2400" dirty="0" smtClean="0"/>
          </a:p>
          <a:p>
            <a:pPr>
              <a:buNone/>
            </a:pPr>
            <a:r>
              <a:rPr lang="ru-RU" sz="1800" dirty="0" smtClean="0"/>
              <a:t>Семена Ипомеи          Семена огурца </a:t>
            </a:r>
          </a:p>
          <a:p>
            <a:endParaRPr lang="ru-RU" sz="2400" dirty="0"/>
          </a:p>
        </p:txBody>
      </p:sp>
      <p:pic>
        <p:nvPicPr>
          <p:cNvPr id="12" name="Picture 5"/>
          <p:cNvPicPr>
            <a:picLocks noChangeAspect="1" noChangeArrowheads="1"/>
          </p:cNvPicPr>
          <p:nvPr/>
        </p:nvPicPr>
        <p:blipFill>
          <a:blip r:embed="rId2" cstate="print"/>
          <a:srcRect/>
          <a:stretch>
            <a:fillRect/>
          </a:stretch>
        </p:blipFill>
        <p:spPr bwMode="auto">
          <a:xfrm>
            <a:off x="5286380" y="2571744"/>
            <a:ext cx="2786082" cy="3208327"/>
          </a:xfrm>
          <a:prstGeom prst="rect">
            <a:avLst/>
          </a:prstGeom>
          <a:noFill/>
          <a:ln w="9525">
            <a:noFill/>
            <a:miter lim="800000"/>
            <a:headEnd/>
            <a:tailEnd/>
          </a:ln>
          <a:effectLst/>
        </p:spPr>
      </p:pic>
      <p:pic>
        <p:nvPicPr>
          <p:cNvPr id="1031" name="Picture 7"/>
          <p:cNvPicPr>
            <a:picLocks noChangeAspect="1" noChangeArrowheads="1"/>
          </p:cNvPicPr>
          <p:nvPr/>
        </p:nvPicPr>
        <p:blipFill>
          <a:blip r:embed="rId3" cstate="print"/>
          <a:srcRect/>
          <a:stretch>
            <a:fillRect/>
          </a:stretch>
        </p:blipFill>
        <p:spPr bwMode="auto">
          <a:xfrm>
            <a:off x="500034" y="3071810"/>
            <a:ext cx="1928826" cy="1928802"/>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cstate="print"/>
          <a:srcRect/>
          <a:stretch>
            <a:fillRect/>
          </a:stretch>
        </p:blipFill>
        <p:spPr bwMode="auto">
          <a:xfrm>
            <a:off x="2643174" y="3143248"/>
            <a:ext cx="1928826" cy="1857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3</a:t>
            </a:r>
            <a:endParaRPr lang="ru-RU" dirty="0"/>
          </a:p>
        </p:txBody>
      </p:sp>
      <p:sp>
        <p:nvSpPr>
          <p:cNvPr id="3" name="Содержимое 2"/>
          <p:cNvSpPr>
            <a:spLocks noGrp="1"/>
          </p:cNvSpPr>
          <p:nvPr>
            <p:ph idx="1"/>
          </p:nvPr>
        </p:nvSpPr>
        <p:spPr/>
        <p:txBody>
          <a:bodyPr/>
          <a:lstStyle/>
          <a:p>
            <a:r>
              <a:rPr lang="ru-RU" dirty="0" smtClean="0"/>
              <a:t>У Ипомеи появилось 3 ростка, а у огурца 5.</a:t>
            </a:r>
          </a:p>
          <a:p>
            <a:endParaRPr lang="ru-RU" dirty="0"/>
          </a:p>
        </p:txBody>
      </p:sp>
      <p:pic>
        <p:nvPicPr>
          <p:cNvPr id="9" name="Picture 5"/>
          <p:cNvPicPr>
            <a:picLocks noChangeAspect="1" noChangeArrowheads="1"/>
          </p:cNvPicPr>
          <p:nvPr/>
        </p:nvPicPr>
        <p:blipFill>
          <a:blip r:embed="rId2" cstate="print"/>
          <a:srcRect/>
          <a:stretch>
            <a:fillRect/>
          </a:stretch>
        </p:blipFill>
        <p:spPr bwMode="auto">
          <a:xfrm rot="5400000">
            <a:off x="785786" y="2714620"/>
            <a:ext cx="3286148" cy="3143273"/>
          </a:xfrm>
          <a:prstGeom prst="rect">
            <a:avLst/>
          </a:prstGeom>
          <a:noFill/>
          <a:ln w="9525">
            <a:noFill/>
            <a:miter lim="800000"/>
            <a:headEnd/>
            <a:tailEnd/>
          </a:ln>
          <a:effectLst/>
        </p:spPr>
      </p:pic>
      <p:pic>
        <p:nvPicPr>
          <p:cNvPr id="3078" name="Picture 6"/>
          <p:cNvPicPr>
            <a:picLocks noChangeAspect="1" noChangeArrowheads="1"/>
          </p:cNvPicPr>
          <p:nvPr/>
        </p:nvPicPr>
        <p:blipFill>
          <a:blip r:embed="rId3" cstate="print"/>
          <a:srcRect/>
          <a:stretch>
            <a:fillRect/>
          </a:stretch>
        </p:blipFill>
        <p:spPr bwMode="auto">
          <a:xfrm rot="5400000">
            <a:off x="4893471" y="2750339"/>
            <a:ext cx="3357586" cy="3143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7</a:t>
            </a:r>
            <a:endParaRPr lang="ru-RU" dirty="0"/>
          </a:p>
        </p:txBody>
      </p:sp>
      <p:sp>
        <p:nvSpPr>
          <p:cNvPr id="3" name="Содержимое 2"/>
          <p:cNvSpPr>
            <a:spLocks noGrp="1"/>
          </p:cNvSpPr>
          <p:nvPr>
            <p:ph idx="1"/>
          </p:nvPr>
        </p:nvSpPr>
        <p:spPr>
          <a:xfrm>
            <a:off x="457200" y="1600200"/>
            <a:ext cx="8229600" cy="1471610"/>
          </a:xfrm>
        </p:spPr>
        <p:txBody>
          <a:bodyPr/>
          <a:lstStyle/>
          <a:p>
            <a:r>
              <a:rPr lang="ru-RU" dirty="0" smtClean="0"/>
              <a:t>У огурца появилось 9 ростков. Их высота 3 см. У каждого ростка по 2 листика. У Ипомеи 8 ростков, высотой 2,5 см. У ростков по 2 листика.</a:t>
            </a:r>
          </a:p>
          <a:p>
            <a:endParaRPr lang="ru-RU" dirty="0"/>
          </a:p>
        </p:txBody>
      </p:sp>
      <p:pic>
        <p:nvPicPr>
          <p:cNvPr id="4103" name="Picture 7"/>
          <p:cNvPicPr>
            <a:picLocks noChangeAspect="1" noChangeArrowheads="1"/>
          </p:cNvPicPr>
          <p:nvPr/>
        </p:nvPicPr>
        <p:blipFill>
          <a:blip r:embed="rId2" cstate="print"/>
          <a:srcRect/>
          <a:stretch>
            <a:fillRect/>
          </a:stretch>
        </p:blipFill>
        <p:spPr bwMode="auto">
          <a:xfrm rot="5400000">
            <a:off x="1285852" y="3143248"/>
            <a:ext cx="3071834" cy="3500462"/>
          </a:xfrm>
          <a:prstGeom prst="rect">
            <a:avLst/>
          </a:prstGeom>
          <a:noFill/>
          <a:ln w="9525">
            <a:noFill/>
            <a:miter lim="800000"/>
            <a:headEnd/>
            <a:tailEnd/>
          </a:ln>
          <a:effectLst/>
        </p:spPr>
      </p:pic>
      <p:pic>
        <p:nvPicPr>
          <p:cNvPr id="4104" name="Picture 8"/>
          <p:cNvPicPr>
            <a:picLocks noChangeAspect="1" noChangeArrowheads="1"/>
          </p:cNvPicPr>
          <p:nvPr/>
        </p:nvPicPr>
        <p:blipFill>
          <a:blip r:embed="rId3" cstate="print"/>
          <a:srcRect/>
          <a:stretch>
            <a:fillRect/>
          </a:stretch>
        </p:blipFill>
        <p:spPr bwMode="auto">
          <a:xfrm rot="5400000">
            <a:off x="5357818" y="3143248"/>
            <a:ext cx="3071834" cy="350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3505200" y="6096000"/>
            <a:ext cx="7772400" cy="762000"/>
          </a:xfrm>
        </p:spPr>
        <p:txBody>
          <a:bodyPr>
            <a:normAutofit fontScale="90000"/>
          </a:bodyPr>
          <a:lstStyle/>
          <a:p>
            <a:pPr eaLnBrk="1" hangingPunct="1">
              <a:defRPr/>
            </a:pPr>
            <a:r>
              <a:rPr lang="ru-RU" b="1" i="1" smtClean="0">
                <a:solidFill>
                  <a:schemeClr val="tx1"/>
                </a:solidFill>
              </a:rPr>
              <a:t> </a:t>
            </a:r>
          </a:p>
        </p:txBody>
      </p:sp>
      <p:sp>
        <p:nvSpPr>
          <p:cNvPr id="3075" name="Rectangle 14"/>
          <p:cNvSpPr>
            <a:spLocks noChangeArrowheads="1"/>
          </p:cNvSpPr>
          <p:nvPr/>
        </p:nvSpPr>
        <p:spPr bwMode="auto">
          <a:xfrm>
            <a:off x="3662363" y="2552700"/>
            <a:ext cx="9144000" cy="0"/>
          </a:xfrm>
          <a:prstGeom prst="rect">
            <a:avLst/>
          </a:prstGeom>
          <a:noFill/>
          <a:ln w="12700">
            <a:noFill/>
            <a:miter lim="800000"/>
            <a:headEnd type="none" w="sm" len="sm"/>
            <a:tailEnd type="none" w="sm" len="sm"/>
          </a:ln>
        </p:spPr>
        <p:txBody>
          <a:bodyPr>
            <a:spAutoFit/>
          </a:bodyPr>
          <a:lstStyle/>
          <a:p>
            <a:endParaRPr lang="ru-RU"/>
          </a:p>
        </p:txBody>
      </p:sp>
      <p:pic>
        <p:nvPicPr>
          <p:cNvPr id="3076" name="Picture 22" descr="butterfly37"/>
          <p:cNvPicPr>
            <a:picLocks noChangeAspect="1" noChangeArrowheads="1" noCrop="1"/>
          </p:cNvPicPr>
          <p:nvPr/>
        </p:nvPicPr>
        <p:blipFill>
          <a:blip r:embed="rId3"/>
          <a:srcRect/>
          <a:stretch>
            <a:fillRect/>
          </a:stretch>
        </p:blipFill>
        <p:spPr bwMode="auto">
          <a:xfrm>
            <a:off x="6948488" y="0"/>
            <a:ext cx="1655762" cy="1544638"/>
          </a:xfrm>
          <a:prstGeom prst="rect">
            <a:avLst/>
          </a:prstGeom>
          <a:noFill/>
          <a:ln w="9525">
            <a:noFill/>
            <a:miter lim="800000"/>
            <a:headEnd/>
            <a:tailEnd/>
          </a:ln>
        </p:spPr>
      </p:pic>
      <p:sp>
        <p:nvSpPr>
          <p:cNvPr id="3077" name="Text Box 23"/>
          <p:cNvSpPr txBox="1">
            <a:spLocks noChangeArrowheads="1"/>
          </p:cNvSpPr>
          <p:nvPr/>
        </p:nvSpPr>
        <p:spPr bwMode="auto">
          <a:xfrm>
            <a:off x="533400" y="1285875"/>
            <a:ext cx="8064500" cy="3487738"/>
          </a:xfrm>
          <a:prstGeom prst="rect">
            <a:avLst/>
          </a:prstGeom>
          <a:noFill/>
          <a:ln w="9525">
            <a:noFill/>
            <a:miter lim="800000"/>
            <a:headEnd/>
            <a:tailEnd/>
          </a:ln>
        </p:spPr>
        <p:txBody>
          <a:bodyPr>
            <a:spAutoFit/>
          </a:bodyPr>
          <a:lstStyle/>
          <a:p>
            <a:pPr>
              <a:spcBef>
                <a:spcPct val="50000"/>
              </a:spcBef>
            </a:pPr>
            <a:r>
              <a:rPr lang="ru-RU" sz="3600" b="1">
                <a:latin typeface="Monotype Corsiva" pitchFamily="66" charset="0"/>
              </a:rPr>
              <a:t>ИСПОЛЬЗОВАНИЕ </a:t>
            </a:r>
          </a:p>
          <a:p>
            <a:pPr>
              <a:spcBef>
                <a:spcPct val="50000"/>
              </a:spcBef>
            </a:pPr>
            <a:r>
              <a:rPr lang="ru-RU" sz="3600" b="1">
                <a:latin typeface="Monotype Corsiva" pitchFamily="66" charset="0"/>
              </a:rPr>
              <a:t>ИНФОРМАЦИОННЫХ КОМПЬЮТЕРНЫХ ТЕХНОЛОГИЙ </a:t>
            </a:r>
          </a:p>
          <a:p>
            <a:pPr>
              <a:spcBef>
                <a:spcPct val="50000"/>
              </a:spcBef>
            </a:pPr>
            <a:r>
              <a:rPr lang="ru-RU" sz="3600" b="1">
                <a:latin typeface="Monotype Corsiva" pitchFamily="66" charset="0"/>
              </a:rPr>
              <a:t>НА УРОКАХ  И ВНЕКЛАССНОЙ ДЕЯТЕЛЬНОСТИ ПО БИОЛОГИИ  </a:t>
            </a:r>
          </a:p>
        </p:txBody>
      </p:sp>
      <p:sp>
        <p:nvSpPr>
          <p:cNvPr id="3078" name="Text Box 24"/>
          <p:cNvSpPr txBox="1">
            <a:spLocks noChangeArrowheads="1"/>
          </p:cNvSpPr>
          <p:nvPr/>
        </p:nvSpPr>
        <p:spPr bwMode="auto">
          <a:xfrm>
            <a:off x="2051050" y="4652963"/>
            <a:ext cx="4433888" cy="1570037"/>
          </a:xfrm>
          <a:prstGeom prst="rect">
            <a:avLst/>
          </a:prstGeom>
          <a:noFill/>
          <a:ln w="9525">
            <a:noFill/>
            <a:miter lim="800000"/>
            <a:headEnd/>
            <a:tailEnd/>
          </a:ln>
        </p:spPr>
        <p:txBody>
          <a:bodyPr>
            <a:spAutoFit/>
          </a:bodyPr>
          <a:lstStyle/>
          <a:p>
            <a:pPr>
              <a:spcBef>
                <a:spcPct val="50000"/>
              </a:spcBef>
            </a:pPr>
            <a:r>
              <a:rPr lang="ru-RU" sz="2400" b="1" dirty="0">
                <a:latin typeface="Monotype Corsiva" pitchFamily="66" charset="0"/>
              </a:rPr>
              <a:t>Ибрагимова </a:t>
            </a:r>
            <a:r>
              <a:rPr lang="ru-RU" sz="2400" b="1" dirty="0" err="1">
                <a:latin typeface="Monotype Corsiva" pitchFamily="66" charset="0"/>
              </a:rPr>
              <a:t>Низакет</a:t>
            </a:r>
            <a:r>
              <a:rPr lang="ru-RU" sz="2400" b="1" dirty="0">
                <a:latin typeface="Monotype Corsiva" pitchFamily="66" charset="0"/>
              </a:rPr>
              <a:t> </a:t>
            </a:r>
            <a:r>
              <a:rPr lang="ru-RU" sz="2400" b="1" dirty="0" err="1">
                <a:latin typeface="Monotype Corsiva" pitchFamily="66" charset="0"/>
              </a:rPr>
              <a:t>Габибуллаевна</a:t>
            </a:r>
            <a:endParaRPr lang="ru-RU" sz="2400" b="1" dirty="0">
              <a:latin typeface="Monotype Corsiva" pitchFamily="66" charset="0"/>
            </a:endParaRPr>
          </a:p>
          <a:p>
            <a:pPr>
              <a:spcBef>
                <a:spcPct val="50000"/>
              </a:spcBef>
            </a:pPr>
            <a:r>
              <a:rPr lang="ru-RU" sz="2400" b="1" dirty="0">
                <a:latin typeface="Monotype Corsiva" pitchFamily="66" charset="0"/>
              </a:rPr>
              <a:t>МОУ СОШ №4</a:t>
            </a:r>
          </a:p>
          <a:p>
            <a:pPr>
              <a:spcBef>
                <a:spcPct val="50000"/>
              </a:spcBef>
            </a:pPr>
            <a:r>
              <a:rPr lang="ru-RU" sz="2400" b="1" dirty="0">
                <a:latin typeface="Monotype Corsiva" pitchFamily="66" charset="0"/>
              </a:rPr>
              <a:t>Учитель биологии</a:t>
            </a:r>
          </a:p>
        </p:txBody>
      </p:sp>
    </p:spTree>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11</a:t>
            </a:r>
            <a:endParaRPr lang="ru-RU" dirty="0"/>
          </a:p>
        </p:txBody>
      </p:sp>
      <p:sp>
        <p:nvSpPr>
          <p:cNvPr id="3" name="Содержимое 2"/>
          <p:cNvSpPr>
            <a:spLocks noGrp="1"/>
          </p:cNvSpPr>
          <p:nvPr>
            <p:ph idx="1"/>
          </p:nvPr>
        </p:nvSpPr>
        <p:spPr>
          <a:xfrm>
            <a:off x="457200" y="1600200"/>
            <a:ext cx="8229600" cy="1257296"/>
          </a:xfrm>
        </p:spPr>
        <p:txBody>
          <a:bodyPr/>
          <a:lstStyle/>
          <a:p>
            <a:r>
              <a:rPr lang="ru-RU" dirty="0" smtClean="0"/>
              <a:t>Я рассадила огурцы и Ипомею в другие горшки, чтобы у ростков было больше места для роста. </a:t>
            </a:r>
            <a:endParaRPr lang="ru-RU" dirty="0"/>
          </a:p>
        </p:txBody>
      </p:sp>
      <p:pic>
        <p:nvPicPr>
          <p:cNvPr id="5122" name="Picture 2"/>
          <p:cNvPicPr>
            <a:picLocks noChangeAspect="1" noChangeArrowheads="1"/>
          </p:cNvPicPr>
          <p:nvPr/>
        </p:nvPicPr>
        <p:blipFill>
          <a:blip r:embed="rId2" cstate="print"/>
          <a:srcRect/>
          <a:stretch>
            <a:fillRect/>
          </a:stretch>
        </p:blipFill>
        <p:spPr bwMode="auto">
          <a:xfrm>
            <a:off x="428596" y="2928934"/>
            <a:ext cx="3905032" cy="350027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857752" y="2928934"/>
            <a:ext cx="3929089" cy="35018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19</a:t>
            </a:r>
            <a:endParaRPr lang="ru-RU" dirty="0"/>
          </a:p>
        </p:txBody>
      </p:sp>
      <p:sp>
        <p:nvSpPr>
          <p:cNvPr id="3" name="Содержимое 2"/>
          <p:cNvSpPr>
            <a:spLocks noGrp="1"/>
          </p:cNvSpPr>
          <p:nvPr>
            <p:ph idx="1"/>
          </p:nvPr>
        </p:nvSpPr>
        <p:spPr>
          <a:xfrm>
            <a:off x="457200" y="1600200"/>
            <a:ext cx="8229600" cy="1328734"/>
          </a:xfrm>
        </p:spPr>
        <p:txBody>
          <a:bodyPr>
            <a:normAutofit lnSpcReduction="10000"/>
          </a:bodyPr>
          <a:lstStyle/>
          <a:p>
            <a:r>
              <a:rPr lang="ru-RU" dirty="0" smtClean="0"/>
              <a:t>У огурцов появилось 4 листочка, длина – 14см. У Ипомеи на каждом ростке по 4 и 5 листочков, длина – 6см. </a:t>
            </a:r>
            <a:endParaRPr lang="ru-RU" dirty="0"/>
          </a:p>
        </p:txBody>
      </p:sp>
      <p:pic>
        <p:nvPicPr>
          <p:cNvPr id="6146" name="Picture 2"/>
          <p:cNvPicPr>
            <a:picLocks noChangeAspect="1" noChangeArrowheads="1"/>
          </p:cNvPicPr>
          <p:nvPr/>
        </p:nvPicPr>
        <p:blipFill>
          <a:blip r:embed="rId2" cstate="print"/>
          <a:srcRect/>
          <a:stretch>
            <a:fillRect/>
          </a:stretch>
        </p:blipFill>
        <p:spPr bwMode="auto">
          <a:xfrm rot="5400000">
            <a:off x="964381" y="3036091"/>
            <a:ext cx="3286148" cy="350046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rot="5400000">
            <a:off x="4738690" y="3119434"/>
            <a:ext cx="3786214" cy="3119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21</a:t>
            </a:r>
            <a:endParaRPr lang="ru-RU" dirty="0"/>
          </a:p>
        </p:txBody>
      </p:sp>
      <p:sp>
        <p:nvSpPr>
          <p:cNvPr id="3" name="Содержимое 2"/>
          <p:cNvSpPr>
            <a:spLocks noGrp="1"/>
          </p:cNvSpPr>
          <p:nvPr>
            <p:ph idx="1"/>
          </p:nvPr>
        </p:nvSpPr>
        <p:spPr>
          <a:xfrm>
            <a:off x="457200" y="1600200"/>
            <a:ext cx="8229600" cy="1543048"/>
          </a:xfrm>
        </p:spPr>
        <p:txBody>
          <a:bodyPr/>
          <a:lstStyle/>
          <a:p>
            <a:r>
              <a:rPr lang="ru-RU" dirty="0" smtClean="0"/>
              <a:t>У Ипомеи появился маленький бутончик, который быстро растет вверх. У огурца стали намного больше листики. </a:t>
            </a:r>
            <a:endParaRPr lang="ru-RU" dirty="0"/>
          </a:p>
        </p:txBody>
      </p:sp>
      <p:pic>
        <p:nvPicPr>
          <p:cNvPr id="7170" name="Picture 2"/>
          <p:cNvPicPr>
            <a:picLocks noChangeAspect="1" noChangeArrowheads="1"/>
          </p:cNvPicPr>
          <p:nvPr/>
        </p:nvPicPr>
        <p:blipFill>
          <a:blip r:embed="rId2" cstate="print"/>
          <a:srcRect/>
          <a:stretch>
            <a:fillRect/>
          </a:stretch>
        </p:blipFill>
        <p:spPr bwMode="auto">
          <a:xfrm rot="5400000">
            <a:off x="4857752" y="3000372"/>
            <a:ext cx="3714776" cy="3714776"/>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rot="5400000">
            <a:off x="750080" y="3036078"/>
            <a:ext cx="3714750" cy="3643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25</a:t>
            </a:r>
            <a:endParaRPr lang="ru-RU" dirty="0"/>
          </a:p>
        </p:txBody>
      </p:sp>
      <p:sp>
        <p:nvSpPr>
          <p:cNvPr id="3" name="Содержимое 2"/>
          <p:cNvSpPr>
            <a:spLocks noGrp="1"/>
          </p:cNvSpPr>
          <p:nvPr>
            <p:ph idx="1"/>
          </p:nvPr>
        </p:nvSpPr>
        <p:spPr>
          <a:xfrm>
            <a:off x="457200" y="1600200"/>
            <a:ext cx="8229600" cy="1185858"/>
          </a:xfrm>
        </p:spPr>
        <p:txBody>
          <a:bodyPr/>
          <a:lstStyle/>
          <a:p>
            <a:r>
              <a:rPr lang="ru-RU" dirty="0" smtClean="0"/>
              <a:t>Веточка с бутончиком у Ипомеи сильно выросла и стремительно вьется вверх. </a:t>
            </a:r>
            <a:endParaRPr lang="ru-RU" dirty="0"/>
          </a:p>
        </p:txBody>
      </p:sp>
      <p:pic>
        <p:nvPicPr>
          <p:cNvPr id="8194" name="Picture 2"/>
          <p:cNvPicPr>
            <a:picLocks noChangeAspect="1" noChangeArrowheads="1"/>
          </p:cNvPicPr>
          <p:nvPr/>
        </p:nvPicPr>
        <p:blipFill>
          <a:blip r:embed="rId2" cstate="print"/>
          <a:srcRect/>
          <a:stretch>
            <a:fillRect/>
          </a:stretch>
        </p:blipFill>
        <p:spPr bwMode="auto">
          <a:xfrm rot="5400000">
            <a:off x="2620314" y="2951794"/>
            <a:ext cx="4000528" cy="33833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34</a:t>
            </a:r>
            <a:endParaRPr lang="ru-RU" dirty="0"/>
          </a:p>
        </p:txBody>
      </p:sp>
      <p:sp>
        <p:nvSpPr>
          <p:cNvPr id="3" name="Содержимое 2"/>
          <p:cNvSpPr>
            <a:spLocks noGrp="1"/>
          </p:cNvSpPr>
          <p:nvPr>
            <p:ph idx="1"/>
          </p:nvPr>
        </p:nvSpPr>
        <p:spPr>
          <a:xfrm>
            <a:off x="457200" y="1600200"/>
            <a:ext cx="8229600" cy="1042982"/>
          </a:xfrm>
        </p:spPr>
        <p:txBody>
          <a:bodyPr/>
          <a:lstStyle/>
          <a:p>
            <a:r>
              <a:rPr lang="ru-RU" dirty="0" smtClean="0"/>
              <a:t>Я поставила в горшки опору для Ипомеи и огурцов.</a:t>
            </a:r>
            <a:endParaRPr lang="ru-RU" dirty="0"/>
          </a:p>
        </p:txBody>
      </p:sp>
      <p:pic>
        <p:nvPicPr>
          <p:cNvPr id="9218" name="Picture 2"/>
          <p:cNvPicPr>
            <a:picLocks noChangeAspect="1" noChangeArrowheads="1"/>
          </p:cNvPicPr>
          <p:nvPr/>
        </p:nvPicPr>
        <p:blipFill>
          <a:blip r:embed="rId2" cstate="print"/>
          <a:srcRect/>
          <a:stretch>
            <a:fillRect/>
          </a:stretch>
        </p:blipFill>
        <p:spPr bwMode="auto">
          <a:xfrm>
            <a:off x="4714876" y="2571744"/>
            <a:ext cx="4119346" cy="3786214"/>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357158" y="2571744"/>
            <a:ext cx="4143404" cy="37876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42</a:t>
            </a:r>
            <a:endParaRPr lang="ru-RU" dirty="0"/>
          </a:p>
        </p:txBody>
      </p:sp>
      <p:sp>
        <p:nvSpPr>
          <p:cNvPr id="3" name="Содержимое 2"/>
          <p:cNvSpPr>
            <a:spLocks noGrp="1"/>
          </p:cNvSpPr>
          <p:nvPr>
            <p:ph idx="1"/>
          </p:nvPr>
        </p:nvSpPr>
        <p:spPr>
          <a:xfrm>
            <a:off x="457200" y="1600200"/>
            <a:ext cx="8229600" cy="1400172"/>
          </a:xfrm>
        </p:spPr>
        <p:txBody>
          <a:bodyPr/>
          <a:lstStyle/>
          <a:p>
            <a:pPr>
              <a:buNone/>
            </a:pPr>
            <a:r>
              <a:rPr lang="ru-RU" dirty="0" smtClean="0"/>
              <a:t>Огурцы начали цвести и у них начали появляться маленькие огурчики. А у Ипомеи появился второй бутончик.</a:t>
            </a:r>
            <a:endParaRPr lang="ru-RU" dirty="0"/>
          </a:p>
        </p:txBody>
      </p:sp>
      <p:pic>
        <p:nvPicPr>
          <p:cNvPr id="10242" name="Picture 2"/>
          <p:cNvPicPr>
            <a:picLocks noChangeAspect="1" noChangeArrowheads="1"/>
          </p:cNvPicPr>
          <p:nvPr/>
        </p:nvPicPr>
        <p:blipFill>
          <a:blip r:embed="rId2" cstate="print"/>
          <a:srcRect/>
          <a:stretch>
            <a:fillRect/>
          </a:stretch>
        </p:blipFill>
        <p:spPr bwMode="auto">
          <a:xfrm rot="5400000">
            <a:off x="4214794" y="3143264"/>
            <a:ext cx="4000528" cy="314324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a:stretch>
            <a:fillRect/>
          </a:stretch>
        </p:blipFill>
        <p:spPr bwMode="auto">
          <a:xfrm rot="5400000">
            <a:off x="833306" y="3024290"/>
            <a:ext cx="3500462" cy="35955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День 46</a:t>
            </a:r>
            <a:endParaRPr lang="ru-RU" dirty="0"/>
          </a:p>
        </p:txBody>
      </p:sp>
      <p:sp>
        <p:nvSpPr>
          <p:cNvPr id="3" name="Содержимое 2"/>
          <p:cNvSpPr>
            <a:spLocks noGrp="1"/>
          </p:cNvSpPr>
          <p:nvPr>
            <p:ph idx="1"/>
          </p:nvPr>
        </p:nvSpPr>
        <p:spPr>
          <a:xfrm>
            <a:off x="500034" y="2428868"/>
            <a:ext cx="8229600" cy="2428892"/>
          </a:xfrm>
        </p:spPr>
        <p:txBody>
          <a:bodyPr/>
          <a:lstStyle/>
          <a:p>
            <a:r>
              <a:rPr lang="ru-RU" dirty="0" smtClean="0"/>
              <a:t>Огурцы и Ипомея стремительно продолжают свой рост. Ипомея обвила свою опору и у нее уже 3 бутона. У огурца уже семь маленьких огурчиков которые с каждым днем все больше и больше   </a:t>
            </a:r>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rot="5400000">
            <a:off x="-464379" y="1535893"/>
            <a:ext cx="5357850" cy="385765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rot="5400000">
            <a:off x="4000508" y="1357286"/>
            <a:ext cx="5357826" cy="42148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Итоговые фотографии эксперимента на 50-й день:</a:t>
            </a:r>
            <a:endParaRPr lang="ru-RU" dirty="0"/>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60835" y="1939374"/>
            <a:ext cx="4593174" cy="3857652"/>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rot="5400000">
            <a:off x="4416534" y="1941392"/>
            <a:ext cx="4597213" cy="38576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14620"/>
            <a:ext cx="4857784" cy="1143000"/>
          </a:xfrm>
        </p:spPr>
        <p:txBody>
          <a:bodyPr>
            <a:normAutofit fontScale="90000"/>
          </a:bodyPr>
          <a:lstStyle/>
          <a:p>
            <a:r>
              <a:rPr lang="ru-RU" dirty="0" smtClean="0"/>
              <a:t>Защита проектно-исследовательской работы по растениеводству ученицы 6 </a:t>
            </a:r>
            <a:r>
              <a:rPr lang="en-US" dirty="0" smtClean="0"/>
              <a:t>“</a:t>
            </a:r>
            <a:r>
              <a:rPr lang="ru-RU" dirty="0" smtClean="0"/>
              <a:t>Б</a:t>
            </a:r>
            <a:r>
              <a:rPr lang="en-US" dirty="0" smtClean="0"/>
              <a:t>”</a:t>
            </a:r>
            <a:r>
              <a:rPr lang="ru-RU" dirty="0" smtClean="0"/>
              <a:t> класса Харченко Вероники</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5286380" y="714356"/>
            <a:ext cx="3692316" cy="531967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0"/>
          <p:cNvSpPr>
            <a:spLocks noChangeArrowheads="1"/>
          </p:cNvSpPr>
          <p:nvPr/>
        </p:nvSpPr>
        <p:spPr bwMode="auto">
          <a:xfrm>
            <a:off x="1085850" y="44450"/>
            <a:ext cx="8058150" cy="1754188"/>
          </a:xfrm>
          <a:prstGeom prst="rect">
            <a:avLst/>
          </a:prstGeom>
          <a:noFill/>
          <a:ln w="12700">
            <a:noFill/>
            <a:miter lim="800000"/>
            <a:headEnd type="none" w="sm" len="sm"/>
            <a:tailEnd type="none" w="sm" len="sm"/>
          </a:ln>
        </p:spPr>
        <p:txBody>
          <a:bodyPr anchor="ctr">
            <a:spAutoFit/>
          </a:bodyPr>
          <a:lstStyle/>
          <a:p>
            <a:pPr algn="just"/>
            <a:r>
              <a:rPr kumimoji="1" lang="ru-RU" b="1"/>
              <a:t>    На своих уроках я порой использую несколько компьютерных дисков, это позволяет сделать учебный материал более насыщенным, интересными красочным. Такие уроки позволяют повысить мотивацию учащихся, заинтересовать в своем предмете. Также эти диски использую в индивидуальной работе для подготовки к научно-практическим конференциям,  ЕГЭ, ГИА.</a:t>
            </a:r>
          </a:p>
        </p:txBody>
      </p:sp>
      <p:pic>
        <p:nvPicPr>
          <p:cNvPr id="21507" name="Picture 1062" descr="caf749689068ba19f78ad0624fea97f6">
            <a:hlinkClick r:id="rId2"/>
          </p:cNvPr>
          <p:cNvPicPr>
            <a:picLocks noChangeAspect="1" noChangeArrowheads="1" noCrop="1"/>
          </p:cNvPicPr>
          <p:nvPr/>
        </p:nvPicPr>
        <p:blipFill>
          <a:blip r:embed="rId3"/>
          <a:srcRect/>
          <a:stretch>
            <a:fillRect/>
          </a:stretch>
        </p:blipFill>
        <p:spPr bwMode="auto">
          <a:xfrm>
            <a:off x="6011863" y="2852738"/>
            <a:ext cx="2954337" cy="3182937"/>
          </a:xfrm>
          <a:prstGeom prst="rect">
            <a:avLst/>
          </a:prstGeom>
          <a:noFill/>
          <a:ln w="9525">
            <a:noFill/>
            <a:miter lim="800000"/>
            <a:headEnd/>
            <a:tailEnd/>
          </a:ln>
        </p:spPr>
      </p:pic>
      <p:pic>
        <p:nvPicPr>
          <p:cNvPr id="21508" name="Picture 5" descr="F:\учителя\045.jpg"/>
          <p:cNvPicPr>
            <a:picLocks noChangeAspect="1" noChangeArrowheads="1"/>
          </p:cNvPicPr>
          <p:nvPr/>
        </p:nvPicPr>
        <p:blipFill>
          <a:blip r:embed="rId4" cstate="print"/>
          <a:srcRect/>
          <a:stretch>
            <a:fillRect/>
          </a:stretch>
        </p:blipFill>
        <p:spPr bwMode="auto">
          <a:xfrm>
            <a:off x="1500188" y="2000250"/>
            <a:ext cx="3000375"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4463"/>
            <a:ext cx="8415366" cy="1446212"/>
          </a:xfrm>
        </p:spPr>
        <p:txBody>
          <a:bodyPr>
            <a:normAutofit fontScale="90000"/>
          </a:bodyPr>
          <a:lstStyle/>
          <a:p>
            <a:pPr>
              <a:defRPr/>
            </a:pPr>
            <a:r>
              <a:rPr lang="ru-RU" dirty="0" smtClean="0"/>
              <a:t>Защита проектов учащихся 8-9 класса: «Мы здоровое поколение»</a:t>
            </a:r>
            <a:endParaRPr lang="ru-RU" dirty="0"/>
          </a:p>
        </p:txBody>
      </p:sp>
      <p:sp>
        <p:nvSpPr>
          <p:cNvPr id="22531" name="Rectangle 2"/>
          <p:cNvSpPr>
            <a:spLocks noChangeArrowheads="1"/>
          </p:cNvSpPr>
          <p:nvPr/>
        </p:nvSpPr>
        <p:spPr bwMode="auto">
          <a:xfrm>
            <a:off x="642938" y="2214563"/>
            <a:ext cx="4357687" cy="1046162"/>
          </a:xfrm>
          <a:prstGeom prst="rect">
            <a:avLst/>
          </a:prstGeom>
          <a:noFill/>
          <a:ln w="12700">
            <a:noFill/>
            <a:miter lim="800000"/>
            <a:headEnd type="none" w="sm" len="sm"/>
            <a:tailEnd type="none" w="sm" len="sm"/>
          </a:ln>
        </p:spPr>
        <p:txBody>
          <a:bodyPr anchor="ctr">
            <a:spAutoFit/>
          </a:bodyPr>
          <a:lstStyle/>
          <a:p>
            <a:pPr algn="l" eaLnBrk="0" hangingPunct="0"/>
            <a:r>
              <a:rPr lang="ru-RU" sz="1100">
                <a:latin typeface="Calibri" pitchFamily="34" charset="0"/>
                <a:ea typeface="Calibri" pitchFamily="34" charset="0"/>
                <a:cs typeface="Times New Roman" pitchFamily="18" charset="0"/>
              </a:rPr>
              <a:t>В рамках недели естественно- географического цикла состоялась защита проектов  по темам:</a:t>
            </a:r>
            <a:endParaRPr lang="ru-RU" sz="900">
              <a:ea typeface="Calibri" pitchFamily="34" charset="0"/>
              <a:cs typeface="Times New Roman" pitchFamily="18" charset="0"/>
            </a:endParaRPr>
          </a:p>
          <a:p>
            <a:pPr algn="l" eaLnBrk="0" hangingPunct="0"/>
            <a:r>
              <a:rPr lang="ru-RU" sz="1100">
                <a:latin typeface="Calibri" pitchFamily="34" charset="0"/>
                <a:ea typeface="Calibri" pitchFamily="34" charset="0"/>
                <a:cs typeface="Times New Roman" pitchFamily="18" charset="0"/>
              </a:rPr>
              <a:t> « Памятники природы Ставрополья». С  проектом выступала ученица 8 «А» класса Коровина Алена.</a:t>
            </a:r>
            <a:endParaRPr lang="ru-RU" sz="900">
              <a:ea typeface="Calibri" pitchFamily="34" charset="0"/>
              <a:cs typeface="Times New Roman" pitchFamily="18" charset="0"/>
            </a:endParaRPr>
          </a:p>
          <a:p>
            <a:pPr algn="l" eaLnBrk="0" hangingPunct="0"/>
            <a:endParaRPr lang="ru-RU">
              <a:ea typeface="Calibri" pitchFamily="34" charset="0"/>
              <a:cs typeface="Times New Roman" pitchFamily="18" charset="0"/>
            </a:endParaRPr>
          </a:p>
        </p:txBody>
      </p:sp>
      <p:pic>
        <p:nvPicPr>
          <p:cNvPr id="22532" name="Рисунок 1" descr="IMG_8559"/>
          <p:cNvPicPr>
            <a:picLocks noChangeAspect="1" noChangeArrowheads="1"/>
          </p:cNvPicPr>
          <p:nvPr/>
        </p:nvPicPr>
        <p:blipFill>
          <a:blip r:embed="rId2"/>
          <a:srcRect/>
          <a:stretch>
            <a:fillRect/>
          </a:stretch>
        </p:blipFill>
        <p:spPr bwMode="auto">
          <a:xfrm>
            <a:off x="785813" y="3124200"/>
            <a:ext cx="3781425" cy="3733800"/>
          </a:xfrm>
          <a:prstGeom prst="rect">
            <a:avLst/>
          </a:prstGeom>
          <a:noFill/>
          <a:ln w="9525">
            <a:noFill/>
            <a:miter lim="800000"/>
            <a:headEnd/>
            <a:tailEnd/>
          </a:ln>
        </p:spPr>
      </p:pic>
      <p:sp>
        <p:nvSpPr>
          <p:cNvPr id="22533" name="Rectangle 4"/>
          <p:cNvSpPr>
            <a:spLocks noChangeArrowheads="1"/>
          </p:cNvSpPr>
          <p:nvPr/>
        </p:nvSpPr>
        <p:spPr bwMode="auto">
          <a:xfrm>
            <a:off x="5072063" y="2643188"/>
            <a:ext cx="4071937" cy="769937"/>
          </a:xfrm>
          <a:prstGeom prst="rect">
            <a:avLst/>
          </a:prstGeom>
          <a:noFill/>
          <a:ln w="12700">
            <a:noFill/>
            <a:miter lim="800000"/>
            <a:headEnd type="none" w="sm" len="sm"/>
            <a:tailEnd type="none" w="sm" len="sm"/>
          </a:ln>
        </p:spPr>
        <p:txBody>
          <a:bodyPr anchor="ctr">
            <a:spAutoFit/>
          </a:bodyPr>
          <a:lstStyle/>
          <a:p>
            <a:pPr algn="l" eaLnBrk="0" hangingPunct="0"/>
            <a:r>
              <a:rPr lang="ru-RU" sz="1100">
                <a:latin typeface="Calibri" pitchFamily="34" charset="0"/>
                <a:ea typeface="Calibri" pitchFamily="34" charset="0"/>
                <a:cs typeface="Times New Roman" pitchFamily="18" charset="0"/>
              </a:rPr>
              <a:t>С темой проекта « Здоровое питание. Здоровый образ жизни» выступили ученицы 9 «А» класса Наумова Юлия, Уманская Анастасия, Бондарь Диана и Суркова Полина.</a:t>
            </a:r>
            <a:endParaRPr lang="ru-RU" sz="900">
              <a:ea typeface="Calibri" pitchFamily="34" charset="0"/>
              <a:cs typeface="Times New Roman" pitchFamily="18" charset="0"/>
            </a:endParaRPr>
          </a:p>
          <a:p>
            <a:pPr algn="l" eaLnBrk="0" hangingPunct="0"/>
            <a:r>
              <a:rPr lang="ru-RU" sz="1100">
                <a:latin typeface="Calibri" pitchFamily="34" charset="0"/>
                <a:ea typeface="Calibri" pitchFamily="34" charset="0"/>
                <a:cs typeface="Times New Roman" pitchFamily="18" charset="0"/>
              </a:rPr>
              <a:t> </a:t>
            </a:r>
            <a:endParaRPr lang="ru-RU">
              <a:ea typeface="Calibri" pitchFamily="34" charset="0"/>
              <a:cs typeface="Times New Roman" pitchFamily="18" charset="0"/>
            </a:endParaRPr>
          </a:p>
        </p:txBody>
      </p:sp>
      <p:pic>
        <p:nvPicPr>
          <p:cNvPr id="22534" name="Рисунок 6" descr="C:\Users\Биология\Desktop\фото!!!\100CANON\IMG_8561.JPG"/>
          <p:cNvPicPr>
            <a:picLocks noChangeAspect="1" noChangeArrowheads="1"/>
          </p:cNvPicPr>
          <p:nvPr/>
        </p:nvPicPr>
        <p:blipFill>
          <a:blip r:embed="rId3"/>
          <a:srcRect/>
          <a:stretch>
            <a:fillRect/>
          </a:stretch>
        </p:blipFill>
        <p:spPr bwMode="auto">
          <a:xfrm>
            <a:off x="6072188" y="3581400"/>
            <a:ext cx="2928937" cy="3276600"/>
          </a:xfrm>
          <a:prstGeom prst="rect">
            <a:avLst/>
          </a:prstGeom>
          <a:noFill/>
          <a:ln w="9525">
            <a:noFill/>
            <a:miter lim="800000"/>
            <a:headEnd/>
            <a:tailEnd/>
          </a:ln>
        </p:spPr>
      </p:pic>
      <p:pic>
        <p:nvPicPr>
          <p:cNvPr id="22535" name="Рисунок 4" descr="IMG_8548"/>
          <p:cNvPicPr>
            <a:picLocks noChangeAspect="1" noChangeArrowheads="1"/>
          </p:cNvPicPr>
          <p:nvPr/>
        </p:nvPicPr>
        <p:blipFill>
          <a:blip r:embed="rId4"/>
          <a:srcRect/>
          <a:stretch>
            <a:fillRect/>
          </a:stretch>
        </p:blipFill>
        <p:spPr bwMode="auto">
          <a:xfrm>
            <a:off x="3357563" y="3636963"/>
            <a:ext cx="2786062" cy="3221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pic>
        <p:nvPicPr>
          <p:cNvPr id="23555" name="Рисунок 2" descr="IMG_8538"/>
          <p:cNvPicPr>
            <a:picLocks noChangeAspect="1" noChangeArrowheads="1"/>
          </p:cNvPicPr>
          <p:nvPr/>
        </p:nvPicPr>
        <p:blipFill>
          <a:blip r:embed="rId2"/>
          <a:srcRect/>
          <a:stretch>
            <a:fillRect/>
          </a:stretch>
        </p:blipFill>
        <p:spPr bwMode="auto">
          <a:xfrm>
            <a:off x="1357313" y="3514725"/>
            <a:ext cx="2705100" cy="3343275"/>
          </a:xfrm>
          <a:prstGeom prst="rect">
            <a:avLst/>
          </a:prstGeom>
          <a:noFill/>
          <a:ln w="9525">
            <a:noFill/>
            <a:miter lim="800000"/>
            <a:headEnd/>
            <a:tailEnd/>
          </a:ln>
        </p:spPr>
      </p:pic>
      <p:pic>
        <p:nvPicPr>
          <p:cNvPr id="23556" name="Рисунок 3" descr="IMG_8552"/>
          <p:cNvPicPr>
            <a:picLocks noChangeAspect="1" noChangeArrowheads="1"/>
          </p:cNvPicPr>
          <p:nvPr/>
        </p:nvPicPr>
        <p:blipFill>
          <a:blip r:embed="rId3"/>
          <a:srcRect/>
          <a:stretch>
            <a:fillRect/>
          </a:stretch>
        </p:blipFill>
        <p:spPr bwMode="auto">
          <a:xfrm>
            <a:off x="5643563" y="3514725"/>
            <a:ext cx="2924175" cy="3343275"/>
          </a:xfrm>
          <a:prstGeom prst="rect">
            <a:avLst/>
          </a:prstGeom>
          <a:noFill/>
          <a:ln w="9525">
            <a:noFill/>
            <a:miter lim="800000"/>
            <a:headEnd/>
            <a:tailEnd/>
          </a:ln>
        </p:spPr>
      </p:pic>
      <p:sp>
        <p:nvSpPr>
          <p:cNvPr id="23557" name="Rectangle 3"/>
          <p:cNvSpPr>
            <a:spLocks noChangeArrowheads="1"/>
          </p:cNvSpPr>
          <p:nvPr/>
        </p:nvSpPr>
        <p:spPr bwMode="auto">
          <a:xfrm>
            <a:off x="1000100" y="1428736"/>
            <a:ext cx="7143800" cy="1477328"/>
          </a:xfrm>
          <a:prstGeom prst="rect">
            <a:avLst/>
          </a:prstGeom>
          <a:noFill/>
          <a:ln w="12700">
            <a:noFill/>
            <a:miter lim="800000"/>
            <a:headEnd type="none" w="sm" len="sm"/>
            <a:tailEnd type="none" w="sm" len="sm"/>
          </a:ln>
        </p:spPr>
        <p:txBody>
          <a:bodyPr wrap="square" anchor="ctr">
            <a:spAutoFit/>
          </a:bodyPr>
          <a:lstStyle/>
          <a:p>
            <a:pPr algn="l" eaLnBrk="0" hangingPunct="0"/>
            <a:r>
              <a:rPr lang="ru-RU" sz="2400" dirty="0">
                <a:latin typeface="Calibri" pitchFamily="34" charset="0"/>
                <a:ea typeface="Calibri" pitchFamily="34" charset="0"/>
                <a:cs typeface="Times New Roman" pitchFamily="18" charset="0"/>
              </a:rPr>
              <a:t>« Быть здоровым это модно». Выступали – ученица </a:t>
            </a:r>
            <a:r>
              <a:rPr lang="ru-RU" sz="2400" dirty="0" smtClean="0">
                <a:latin typeface="Calibri" pitchFamily="34" charset="0"/>
                <a:ea typeface="Calibri" pitchFamily="34" charset="0"/>
                <a:cs typeface="Times New Roman" pitchFamily="18" charset="0"/>
              </a:rPr>
              <a:t>8 </a:t>
            </a:r>
            <a:r>
              <a:rPr lang="ru-RU" sz="2400" dirty="0">
                <a:latin typeface="Calibri" pitchFamily="34" charset="0"/>
                <a:ea typeface="Calibri" pitchFamily="34" charset="0"/>
                <a:cs typeface="Times New Roman" pitchFamily="18" charset="0"/>
              </a:rPr>
              <a:t>«А» класса Сумина Алина, Ученицы 8 «А» класса Зингер Виктория и Слюсаренко Елизавета.</a:t>
            </a:r>
            <a:endParaRPr lang="ru-RU" sz="2400" dirty="0">
              <a:ea typeface="Calibri" pitchFamily="34" charset="0"/>
              <a:cs typeface="Times New Roman" pitchFamily="18" charset="0"/>
            </a:endParaRPr>
          </a:p>
          <a:p>
            <a:pPr algn="l" eaLnBrk="0" hangingPunct="0"/>
            <a:endParaRPr lang="ru-RU" dirty="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pic>
        <p:nvPicPr>
          <p:cNvPr id="24579" name="Рисунок 6" descr="IMG_8534"/>
          <p:cNvPicPr>
            <a:picLocks noChangeAspect="1" noChangeArrowheads="1"/>
          </p:cNvPicPr>
          <p:nvPr/>
        </p:nvPicPr>
        <p:blipFill>
          <a:blip r:embed="rId2"/>
          <a:srcRect/>
          <a:stretch>
            <a:fillRect/>
          </a:stretch>
        </p:blipFill>
        <p:spPr bwMode="auto">
          <a:xfrm>
            <a:off x="214313" y="357188"/>
            <a:ext cx="4676775" cy="3886200"/>
          </a:xfrm>
          <a:prstGeom prst="rect">
            <a:avLst/>
          </a:prstGeom>
          <a:noFill/>
          <a:ln w="9525">
            <a:noFill/>
            <a:miter lim="800000"/>
            <a:headEnd/>
            <a:tailEnd/>
          </a:ln>
        </p:spPr>
      </p:pic>
      <p:pic>
        <p:nvPicPr>
          <p:cNvPr id="24580" name="Рисунок 1" descr="IMG_8547"/>
          <p:cNvPicPr>
            <a:picLocks noChangeAspect="1" noChangeArrowheads="1"/>
          </p:cNvPicPr>
          <p:nvPr/>
        </p:nvPicPr>
        <p:blipFill>
          <a:blip r:embed="rId3"/>
          <a:srcRect/>
          <a:stretch>
            <a:fillRect/>
          </a:stretch>
        </p:blipFill>
        <p:spPr bwMode="auto">
          <a:xfrm>
            <a:off x="4918075" y="3571875"/>
            <a:ext cx="4225925" cy="3286125"/>
          </a:xfrm>
          <a:prstGeom prst="rect">
            <a:avLst/>
          </a:prstGeom>
          <a:noFill/>
          <a:ln w="9525">
            <a:noFill/>
            <a:miter lim="800000"/>
            <a:headEnd/>
            <a:tailEnd/>
          </a:ln>
        </p:spPr>
      </p:pic>
      <p:sp>
        <p:nvSpPr>
          <p:cNvPr id="24581" name="Rectangle 3"/>
          <p:cNvSpPr>
            <a:spLocks noChangeArrowheads="1"/>
          </p:cNvSpPr>
          <p:nvPr/>
        </p:nvSpPr>
        <p:spPr bwMode="auto">
          <a:xfrm>
            <a:off x="357158" y="4500571"/>
            <a:ext cx="4643467" cy="1477328"/>
          </a:xfrm>
          <a:prstGeom prst="rect">
            <a:avLst/>
          </a:prstGeom>
          <a:noFill/>
          <a:ln w="12700">
            <a:noFill/>
            <a:miter lim="800000"/>
            <a:headEnd type="none" w="sm" len="sm"/>
            <a:tailEnd type="none" w="sm" len="sm"/>
          </a:ln>
        </p:spPr>
        <p:txBody>
          <a:bodyPr wrap="square" anchor="ctr">
            <a:spAutoFit/>
          </a:bodyPr>
          <a:lstStyle/>
          <a:p>
            <a:pPr algn="l" eaLnBrk="0" hangingPunct="0"/>
            <a:r>
              <a:rPr lang="ru-RU" dirty="0">
                <a:latin typeface="Calibri" pitchFamily="34" charset="0"/>
                <a:ea typeface="Calibri" pitchFamily="34" charset="0"/>
                <a:cs typeface="Times New Roman" pitchFamily="18" charset="0"/>
              </a:rPr>
              <a:t>Ученик </a:t>
            </a:r>
            <a:r>
              <a:rPr lang="ru-RU" dirty="0" smtClean="0">
                <a:latin typeface="Calibri" pitchFamily="34" charset="0"/>
                <a:ea typeface="Calibri" pitchFamily="34" charset="0"/>
                <a:cs typeface="Times New Roman" pitchFamily="18" charset="0"/>
              </a:rPr>
              <a:t>9 </a:t>
            </a:r>
            <a:r>
              <a:rPr lang="ru-RU" dirty="0">
                <a:latin typeface="Calibri" pitchFamily="34" charset="0"/>
                <a:ea typeface="Calibri" pitchFamily="34" charset="0"/>
                <a:cs typeface="Times New Roman" pitchFamily="18" charset="0"/>
              </a:rPr>
              <a:t>«А» класса </a:t>
            </a:r>
            <a:r>
              <a:rPr lang="ru-RU" dirty="0" err="1">
                <a:latin typeface="Calibri" pitchFamily="34" charset="0"/>
                <a:ea typeface="Calibri" pitchFamily="34" charset="0"/>
                <a:cs typeface="Times New Roman" pitchFamily="18" charset="0"/>
              </a:rPr>
              <a:t>Згурин</a:t>
            </a:r>
            <a:r>
              <a:rPr lang="ru-RU" dirty="0">
                <a:latin typeface="Calibri" pitchFamily="34" charset="0"/>
                <a:ea typeface="Calibri" pitchFamily="34" charset="0"/>
                <a:cs typeface="Times New Roman" pitchFamily="18" charset="0"/>
              </a:rPr>
              <a:t> Денис  представил  проект  </a:t>
            </a:r>
          </a:p>
          <a:p>
            <a:pPr algn="l" eaLnBrk="0" hangingPunct="0"/>
            <a:r>
              <a:rPr lang="ru-RU" dirty="0">
                <a:latin typeface="Calibri" pitchFamily="34" charset="0"/>
                <a:ea typeface="Calibri" pitchFamily="34" charset="0"/>
                <a:cs typeface="Times New Roman" pitchFamily="18" charset="0"/>
              </a:rPr>
              <a:t>«Влияние компьютера на здоровье школьника»</a:t>
            </a:r>
            <a:endParaRPr lang="ru-RU" dirty="0">
              <a:ea typeface="Calibri" pitchFamily="34" charset="0"/>
              <a:cs typeface="Times New Roman" pitchFamily="18" charset="0"/>
            </a:endParaRPr>
          </a:p>
          <a:p>
            <a:pPr algn="l" eaLnBrk="0" hangingPunct="0"/>
            <a:endParaRPr lang="ru-RU" dirty="0">
              <a:ea typeface="Calibri" pitchFamily="34" charset="0"/>
              <a:cs typeface="Times New Roman" pitchFamily="18" charset="0"/>
            </a:endParaRPr>
          </a:p>
        </p:txBody>
      </p:sp>
      <p:sp>
        <p:nvSpPr>
          <p:cNvPr id="24582" name="Rectangle 4"/>
          <p:cNvSpPr>
            <a:spLocks noChangeArrowheads="1"/>
          </p:cNvSpPr>
          <p:nvPr/>
        </p:nvSpPr>
        <p:spPr bwMode="auto">
          <a:xfrm>
            <a:off x="5000629" y="2500306"/>
            <a:ext cx="4143372" cy="1200329"/>
          </a:xfrm>
          <a:prstGeom prst="rect">
            <a:avLst/>
          </a:prstGeom>
          <a:noFill/>
          <a:ln w="12700">
            <a:noFill/>
            <a:miter lim="800000"/>
            <a:headEnd type="none" w="sm" len="sm"/>
            <a:tailEnd type="none" w="sm" len="sm"/>
          </a:ln>
        </p:spPr>
        <p:txBody>
          <a:bodyPr wrap="square" anchor="ctr">
            <a:spAutoFit/>
          </a:bodyPr>
          <a:lstStyle/>
          <a:p>
            <a:pPr algn="l" eaLnBrk="0" hangingPunct="0"/>
            <a:r>
              <a:rPr lang="ru-RU" dirty="0">
                <a:latin typeface="Calibri" pitchFamily="34" charset="0"/>
                <a:ea typeface="Calibri" pitchFamily="34" charset="0"/>
                <a:cs typeface="Times New Roman" pitchFamily="18" charset="0"/>
              </a:rPr>
              <a:t>С проектом « Компьютерные игры и здоровье» выступила ученица </a:t>
            </a:r>
            <a:r>
              <a:rPr lang="ru-RU" dirty="0" smtClean="0">
                <a:latin typeface="Calibri" pitchFamily="34" charset="0"/>
                <a:ea typeface="Calibri" pitchFamily="34" charset="0"/>
                <a:cs typeface="Times New Roman" pitchFamily="18" charset="0"/>
              </a:rPr>
              <a:t>9 </a:t>
            </a:r>
            <a:r>
              <a:rPr lang="ru-RU" dirty="0">
                <a:latin typeface="Calibri" pitchFamily="34" charset="0"/>
                <a:ea typeface="Calibri" pitchFamily="34" charset="0"/>
                <a:cs typeface="Times New Roman" pitchFamily="18" charset="0"/>
              </a:rPr>
              <a:t>«А» класса </a:t>
            </a:r>
            <a:r>
              <a:rPr lang="ru-RU" dirty="0" err="1">
                <a:latin typeface="Calibri" pitchFamily="34" charset="0"/>
                <a:ea typeface="Calibri" pitchFamily="34" charset="0"/>
                <a:cs typeface="Times New Roman" pitchFamily="18" charset="0"/>
              </a:rPr>
              <a:t>Кренслер</a:t>
            </a:r>
            <a:r>
              <a:rPr lang="ru-RU" dirty="0">
                <a:latin typeface="Calibri" pitchFamily="34" charset="0"/>
                <a:ea typeface="Calibri" pitchFamily="34" charset="0"/>
                <a:cs typeface="Times New Roman" pitchFamily="18" charset="0"/>
              </a:rPr>
              <a:t> Яна.</a:t>
            </a:r>
            <a:endParaRPr lang="ru-RU" dirty="0">
              <a:ea typeface="Calibri" pitchFamily="34" charset="0"/>
              <a:cs typeface="Times New Roman" pitchFamily="18" charset="0"/>
            </a:endParaRPr>
          </a:p>
          <a:p>
            <a:pPr algn="l" eaLnBrk="0" hangingPunct="0"/>
            <a:endParaRPr lang="ru-RU" dirty="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pic>
        <p:nvPicPr>
          <p:cNvPr id="25603" name="Picture 2" descr="F:\DSCF0096.JPG"/>
          <p:cNvPicPr>
            <a:picLocks noChangeAspect="1" noChangeArrowheads="1"/>
          </p:cNvPicPr>
          <p:nvPr/>
        </p:nvPicPr>
        <p:blipFill>
          <a:blip r:embed="rId2"/>
          <a:srcRect/>
          <a:stretch>
            <a:fillRect/>
          </a:stretch>
        </p:blipFill>
        <p:spPr bwMode="auto">
          <a:xfrm>
            <a:off x="1142976" y="500042"/>
            <a:ext cx="7156450" cy="6072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1214422"/>
            <a:ext cx="4300510" cy="3929090"/>
          </a:xfrm>
        </p:spPr>
        <p:txBody>
          <a:bodyPr>
            <a:normAutofit/>
          </a:bodyPr>
          <a:lstStyle/>
          <a:p>
            <a:r>
              <a:rPr lang="ru-RU" dirty="0" smtClean="0"/>
              <a:t>10 класс: место биологии в моей будущей профессии</a:t>
            </a:r>
            <a:endParaRPr lang="ru-RU" dirty="0"/>
          </a:p>
        </p:txBody>
      </p:sp>
      <p:pic>
        <p:nvPicPr>
          <p:cNvPr id="2050" name="Picture 2" descr="C:\Users\Биология\Desktop\мастер-класс\IMG-20211016-WA0000.jpg"/>
          <p:cNvPicPr>
            <a:picLocks noChangeAspect="1" noChangeArrowheads="1"/>
          </p:cNvPicPr>
          <p:nvPr/>
        </p:nvPicPr>
        <p:blipFill>
          <a:blip r:embed="rId2"/>
          <a:srcRect/>
          <a:stretch>
            <a:fillRect/>
          </a:stretch>
        </p:blipFill>
        <p:spPr bwMode="auto">
          <a:xfrm>
            <a:off x="4500562" y="642918"/>
            <a:ext cx="4447015" cy="5929352"/>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Биология\Desktop\мастер-класс\IMG-20211016-WA0001.jpg"/>
          <p:cNvPicPr>
            <a:picLocks noChangeAspect="1" noChangeArrowheads="1"/>
          </p:cNvPicPr>
          <p:nvPr/>
        </p:nvPicPr>
        <p:blipFill>
          <a:blip r:embed="rId2"/>
          <a:srcRect/>
          <a:stretch>
            <a:fillRect/>
          </a:stretch>
        </p:blipFill>
        <p:spPr bwMode="auto">
          <a:xfrm>
            <a:off x="357158" y="428604"/>
            <a:ext cx="4714909" cy="6286544"/>
          </a:xfrm>
          <a:prstGeom prst="rect">
            <a:avLst/>
          </a:prstGeom>
          <a:noFill/>
        </p:spPr>
      </p:pic>
      <p:pic>
        <p:nvPicPr>
          <p:cNvPr id="5123" name="Picture 3" descr="C:\Program Files\Microsoft Office\MEDIA\CAGCAT10\j0301480.wmf"/>
          <p:cNvPicPr>
            <a:picLocks noChangeAspect="1" noChangeArrowheads="1"/>
          </p:cNvPicPr>
          <p:nvPr/>
        </p:nvPicPr>
        <p:blipFill>
          <a:blip r:embed="rId3"/>
          <a:srcRect/>
          <a:stretch>
            <a:fillRect/>
          </a:stretch>
        </p:blipFill>
        <p:spPr bwMode="auto">
          <a:xfrm>
            <a:off x="6000760" y="857232"/>
            <a:ext cx="2785399" cy="2071702"/>
          </a:xfrm>
          <a:prstGeom prst="rect">
            <a:avLst/>
          </a:prstGeom>
          <a:noFill/>
        </p:spPr>
      </p:pic>
      <p:pic>
        <p:nvPicPr>
          <p:cNvPr id="5124" name="Picture 4" descr="C:\Program Files\Microsoft Office\MEDIA\CAGCAT10\j0299763.wmf"/>
          <p:cNvPicPr>
            <a:picLocks noChangeAspect="1" noChangeArrowheads="1"/>
          </p:cNvPicPr>
          <p:nvPr/>
        </p:nvPicPr>
        <p:blipFill>
          <a:blip r:embed="rId4"/>
          <a:srcRect/>
          <a:stretch>
            <a:fillRect/>
          </a:stretch>
        </p:blipFill>
        <p:spPr bwMode="auto">
          <a:xfrm>
            <a:off x="6715140" y="4810872"/>
            <a:ext cx="2186278" cy="1799113"/>
          </a:xfrm>
          <a:prstGeom prst="rect">
            <a:avLst/>
          </a:prstGeom>
          <a:noFill/>
        </p:spPr>
      </p:pic>
      <p:pic>
        <p:nvPicPr>
          <p:cNvPr id="5125" name="Picture 5" descr="C:\Program Files\Microsoft Office\MEDIA\CAGCAT10\j0298653.wmf"/>
          <p:cNvPicPr>
            <a:picLocks noChangeAspect="1" noChangeArrowheads="1"/>
          </p:cNvPicPr>
          <p:nvPr/>
        </p:nvPicPr>
        <p:blipFill>
          <a:blip r:embed="rId5"/>
          <a:srcRect/>
          <a:stretch>
            <a:fillRect/>
          </a:stretch>
        </p:blipFill>
        <p:spPr bwMode="auto">
          <a:xfrm>
            <a:off x="5429256" y="3357562"/>
            <a:ext cx="2741811" cy="1631294"/>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Биология\Desktop\мастер-класс\IMG-20211016-WA0002.jpg"/>
          <p:cNvPicPr>
            <a:picLocks noChangeAspect="1" noChangeArrowheads="1"/>
          </p:cNvPicPr>
          <p:nvPr/>
        </p:nvPicPr>
        <p:blipFill>
          <a:blip r:embed="rId2"/>
          <a:srcRect/>
          <a:stretch>
            <a:fillRect/>
          </a:stretch>
        </p:blipFill>
        <p:spPr bwMode="auto">
          <a:xfrm>
            <a:off x="4214810" y="285728"/>
            <a:ext cx="4768469" cy="6357958"/>
          </a:xfrm>
          <a:prstGeom prst="rect">
            <a:avLst/>
          </a:prstGeom>
          <a:noFill/>
        </p:spPr>
      </p:pic>
      <p:pic>
        <p:nvPicPr>
          <p:cNvPr id="6150" name="Picture 6" descr="C:\Program Files\Microsoft Office\MEDIA\CAGCAT10\j0281904.wmf"/>
          <p:cNvPicPr>
            <a:picLocks noChangeAspect="1" noChangeArrowheads="1"/>
          </p:cNvPicPr>
          <p:nvPr/>
        </p:nvPicPr>
        <p:blipFill>
          <a:blip r:embed="rId3"/>
          <a:srcRect/>
          <a:stretch>
            <a:fillRect/>
          </a:stretch>
        </p:blipFill>
        <p:spPr bwMode="auto">
          <a:xfrm>
            <a:off x="1000100" y="3500438"/>
            <a:ext cx="2947016" cy="2786082"/>
          </a:xfrm>
          <a:prstGeom prst="rect">
            <a:avLst/>
          </a:prstGeom>
          <a:noFill/>
        </p:spPr>
      </p:pic>
      <p:pic>
        <p:nvPicPr>
          <p:cNvPr id="6153" name="Picture 9" descr="C:\Program Files\Microsoft Office\MEDIA\CAGCAT10\j0090386.wmf"/>
          <p:cNvPicPr>
            <a:picLocks noChangeAspect="1" noChangeArrowheads="1"/>
          </p:cNvPicPr>
          <p:nvPr/>
        </p:nvPicPr>
        <p:blipFill>
          <a:blip r:embed="rId4"/>
          <a:srcRect/>
          <a:stretch>
            <a:fillRect/>
          </a:stretch>
        </p:blipFill>
        <p:spPr bwMode="auto">
          <a:xfrm>
            <a:off x="285719" y="142852"/>
            <a:ext cx="3255585" cy="2786082"/>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000240"/>
            <a:ext cx="8229600" cy="1143000"/>
          </a:xfrm>
        </p:spPr>
        <p:txBody>
          <a:bodyPr>
            <a:normAutofit fontScale="90000"/>
          </a:bodyPr>
          <a:lstStyle/>
          <a:p>
            <a:r>
              <a:rPr lang="ru-RU" dirty="0" smtClean="0"/>
              <a:t>Следующая проектная работа является победителем МАН районного, и призер краевого конкурса 2018 г.</a:t>
            </a:r>
            <a:endParaRPr lang="ru-RU"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a:srcRect/>
          <a:stretch>
            <a:fillRect/>
          </a:stretch>
        </p:blipFill>
        <p:spPr bwMode="auto">
          <a:xfrm>
            <a:off x="152400" y="2438400"/>
            <a:ext cx="4495800" cy="4097338"/>
          </a:xfrm>
          <a:prstGeom prst="rect">
            <a:avLst/>
          </a:prstGeom>
          <a:noFill/>
          <a:ln w="9525">
            <a:noFill/>
            <a:round/>
            <a:headEnd/>
            <a:tailEnd/>
          </a:ln>
        </p:spPr>
      </p:pic>
      <p:sp>
        <p:nvSpPr>
          <p:cNvPr id="4098" name="Text Box 2"/>
          <p:cNvSpPr txBox="1">
            <a:spLocks noChangeArrowheads="1"/>
          </p:cNvSpPr>
          <p:nvPr/>
        </p:nvSpPr>
        <p:spPr bwMode="auto">
          <a:xfrm>
            <a:off x="381000" y="457200"/>
            <a:ext cx="8115300" cy="2679700"/>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5400">
                <a:solidFill>
                  <a:srgbClr val="CCECFF"/>
                </a:solidFill>
                <a:effectLst>
                  <a:outerShdw blurRad="38100" dist="38100" dir="2700000" algn="tl">
                    <a:srgbClr val="000000"/>
                  </a:outerShdw>
                </a:effectLst>
              </a:rPr>
              <a:t>Определение качества сливочного масла</a:t>
            </a:r>
          </a:p>
        </p:txBody>
      </p:sp>
      <p:sp>
        <p:nvSpPr>
          <p:cNvPr id="4099" name="Text Box 3"/>
          <p:cNvSpPr txBox="1">
            <a:spLocks noChangeArrowheads="1"/>
          </p:cNvSpPr>
          <p:nvPr/>
        </p:nvSpPr>
        <p:spPr bwMode="auto">
          <a:xfrm>
            <a:off x="3505200" y="3505200"/>
            <a:ext cx="5638800" cy="2286000"/>
          </a:xfrm>
          <a:prstGeom prst="rect">
            <a:avLst/>
          </a:prstGeom>
          <a:noFill/>
          <a:ln w="9525" cap="flat">
            <a:noFill/>
            <a:round/>
            <a:headEnd/>
            <a:tailEnd/>
          </a:ln>
          <a:effectLst/>
        </p:spPr>
        <p:txBody>
          <a:bodyPr/>
          <a:lstStyle/>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Работу выполнила: </a:t>
            </a:r>
          </a:p>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Васильева Виктория</a:t>
            </a:r>
          </a:p>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Ученица 8 «А» класса</a:t>
            </a:r>
          </a:p>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МКОУ СОШ №4</a:t>
            </a:r>
          </a:p>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Руководитель: </a:t>
            </a:r>
          </a:p>
          <a:p>
            <a:pPr algn="ctr">
              <a:lnSpc>
                <a:spcPct val="80000"/>
              </a:lnSpc>
              <a:spcBef>
                <a:spcPts val="600"/>
              </a:spcBef>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dirty="0">
                <a:solidFill>
                  <a:srgbClr val="99FF99"/>
                </a:solidFill>
                <a:effectLst>
                  <a:outerShdw blurRad="38100" dist="38100" dir="2700000" algn="tl">
                    <a:srgbClr val="000000"/>
                  </a:outerShdw>
                </a:effectLst>
              </a:rPr>
              <a:t>Ибрагимова </a:t>
            </a:r>
            <a:r>
              <a:rPr lang="ru-RU" sz="2400" dirty="0" err="1">
                <a:solidFill>
                  <a:srgbClr val="99FF99"/>
                </a:solidFill>
                <a:effectLst>
                  <a:outerShdw blurRad="38100" dist="38100" dir="2700000" algn="tl">
                    <a:srgbClr val="000000"/>
                  </a:outerShdw>
                </a:effectLst>
              </a:rPr>
              <a:t>Низакет</a:t>
            </a:r>
            <a:r>
              <a:rPr lang="ru-RU" sz="2400" dirty="0">
                <a:solidFill>
                  <a:srgbClr val="99FF99"/>
                </a:solidFill>
                <a:effectLst>
                  <a:outerShdw blurRad="38100" dist="38100" dir="2700000" algn="tl">
                    <a:srgbClr val="000000"/>
                  </a:outerShdw>
                </a:effectLst>
              </a:rPr>
              <a:t> </a:t>
            </a:r>
            <a:r>
              <a:rPr lang="ru-RU" sz="2400" dirty="0" err="1">
                <a:solidFill>
                  <a:srgbClr val="99FF99"/>
                </a:solidFill>
                <a:effectLst>
                  <a:outerShdw blurRad="38100" dist="38100" dir="2700000" algn="tl">
                    <a:srgbClr val="000000"/>
                  </a:outerShdw>
                </a:effectLst>
              </a:rPr>
              <a:t>Габибуллаевна</a:t>
            </a:r>
            <a:endParaRPr lang="ru-RU" sz="2400" dirty="0">
              <a:solidFill>
                <a:srgbClr val="99FF99"/>
              </a:solidFill>
              <a:effectLst>
                <a:outerShdw blurRad="38100" dist="38100" dir="2700000" algn="tl">
                  <a:srgbClr val="000000"/>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fill="hold" nodeType="withEffect">
                                  <p:stCondLst>
                                    <p:cond delay="0"/>
                                  </p:stCondLst>
                                  <p:childTnLst>
                                    <p:set>
                                      <p:cBhvr additive="repl">
                                        <p:cTn id="6" dur="1" fill="hold">
                                          <p:stCondLst>
                                            <p:cond delay="0"/>
                                          </p:stCondLst>
                                        </p:cTn>
                                        <p:tgtEl>
                                          <p:spTgt spid="4098"/>
                                        </p:tgtEl>
                                        <p:attrNameLst>
                                          <p:attrName>style.visibility</p:attrName>
                                        </p:attrNameLst>
                                      </p:cBhvr>
                                      <p:to>
                                        <p:strVal val="visible"/>
                                      </p:to>
                                    </p:set>
                                    <p:anim calcmode="lin" valueType="num">
                                      <p:cBhvr additive="repl">
                                        <p:cTn id="7" dur="1000" fill="hold"/>
                                        <p:tgtEl>
                                          <p:spTgt spid="4098"/>
                                        </p:tgtEl>
                                        <p:attrNameLst>
                                          <p:attrName>ppt_x</p:attrName>
                                        </p:attrNameLst>
                                      </p:cBhvr>
                                      <p:tavLst>
                                        <p:tav tm="100000">
                                          <p:val>
                                            <p:strVal val="#ppt_x-.2"/>
                                          </p:val>
                                        </p:tav>
                                        <p:tav tm="100000">
                                          <p:val>
                                            <p:strVal val="#ppt_x"/>
                                          </p:val>
                                        </p:tav>
                                      </p:tavLst>
                                    </p:anim>
                                    <p:anim calcmode="lin" valueType="num">
                                      <p:cBhvr additive="repl">
                                        <p:cTn id="8" dur="1000" fill="hold"/>
                                        <p:tgtEl>
                                          <p:spTgt spid="4098"/>
                                        </p:tgtEl>
                                        <p:attrNameLst>
                                          <p:attrName>ppt_y</p:attrName>
                                        </p:attrNameLst>
                                      </p:cBhvr>
                                      <p:tavLst>
                                        <p:tav tm="100000">
                                          <p:val>
                                            <p:strVal val="#ppt_y"/>
                                          </p:val>
                                        </p:tav>
                                        <p:tav tm="100000">
                                          <p:val>
                                            <p:strVal val="#ppt_y"/>
                                          </p:val>
                                        </p:tav>
                                      </p:tavLst>
                                    </p:anim>
                                    <p:animEffect transition="in" filter="wipe(right)">
                                      <p:cBhvr additive="repl">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fill="hold" nodeType="clickEffect">
                                  <p:stCondLst>
                                    <p:cond delay="0"/>
                                  </p:stCondLst>
                                  <p:childTnLst>
                                    <p:set>
                                      <p:cBhvr additive="repl">
                                        <p:cTn id="13" dur="1" fill="hold">
                                          <p:stCondLst>
                                            <p:cond delay="0"/>
                                          </p:stCondLst>
                                        </p:cTn>
                                        <p:tgtEl>
                                          <p:spTgt spid="4097"/>
                                        </p:tgtEl>
                                        <p:attrNameLst>
                                          <p:attrName>style.visibility</p:attrName>
                                        </p:attrNameLst>
                                      </p:cBhvr>
                                      <p:to>
                                        <p:strVal val="visible"/>
                                      </p:to>
                                    </p:set>
                                    <p:animEffect transition="in" filter="fade">
                                      <p:cBhvr additive="repl">
                                        <p:cTn id="14" dur="500"/>
                                        <p:tgtEl>
                                          <p:spTgt spid="4097"/>
                                        </p:tgtEl>
                                      </p:cBhvr>
                                    </p:animEffect>
                                    <p:anim calcmode="lin" valueType="num">
                                      <p:cBhvr additive="repl">
                                        <p:cTn id="15" dur="500" fill="hold"/>
                                        <p:tgtEl>
                                          <p:spTgt spid="4097"/>
                                        </p:tgtEl>
                                        <p:attrNameLst>
                                          <p:attrName>ppt_x</p:attrName>
                                        </p:attrNameLst>
                                      </p:cBhvr>
                                      <p:tavLst>
                                        <p:tav tm="100000">
                                          <p:val>
                                            <p:strVal val="#ppt_x"/>
                                          </p:val>
                                        </p:tav>
                                        <p:tav tm="100000">
                                          <p:val>
                                            <p:strVal val="#ppt_x"/>
                                          </p:val>
                                        </p:tav>
                                      </p:tavLst>
                                    </p:anim>
                                    <p:anim calcmode="lin" valueType="num">
                                      <p:cBhvr additive="repl">
                                        <p:cTn id="16" dur="500" fill="hold"/>
                                        <p:tgtEl>
                                          <p:spTgt spid="4097"/>
                                        </p:tgtEl>
                                        <p:attrNameLst>
                                          <p:attrName>ppt_y</p:attrName>
                                        </p:attrNameLst>
                                      </p:cBhvr>
                                      <p:tavLst>
                                        <p:tav tm="10000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fill="hold" nodeType="clickEffect">
                                  <p:stCondLst>
                                    <p:cond delay="0"/>
                                  </p:stCondLst>
                                  <p:childTnLst>
                                    <p:set>
                                      <p:cBhvr additive="repl">
                                        <p:cTn id="20" dur="1" fill="hold">
                                          <p:stCondLst>
                                            <p:cond delay="0"/>
                                          </p:stCondLst>
                                        </p:cTn>
                                        <p:tgtEl>
                                          <p:spTgt spid="4099">
                                            <p:txEl>
                                              <p:pRg st="0" end="0"/>
                                            </p:txEl>
                                          </p:spTgt>
                                        </p:tgtEl>
                                        <p:attrNameLst>
                                          <p:attrName>style.visibility</p:attrName>
                                        </p:attrNameLst>
                                      </p:cBhvr>
                                      <p:to>
                                        <p:strVal val="visible"/>
                                      </p:to>
                                    </p:set>
                                    <p:animEffect transition="in" filter="fade">
                                      <p:cBhvr additive="repl">
                                        <p:cTn id="21" dur="500"/>
                                        <p:tgtEl>
                                          <p:spTgt spid="4099">
                                            <p:txEl>
                                              <p:pRg st="0" end="0"/>
                                            </p:txEl>
                                          </p:spTgt>
                                        </p:tgtEl>
                                      </p:cBhvr>
                                    </p:animEffect>
                                    <p:anim calcmode="lin" valueType="num">
                                      <p:cBhvr additive="repl">
                                        <p:cTn id="22" dur="500" fill="hold"/>
                                        <p:tgtEl>
                                          <p:spTgt spid="4099">
                                            <p:txEl>
                                              <p:pRg st="0" end="0"/>
                                            </p:txEl>
                                          </p:spTgt>
                                        </p:tgtEl>
                                        <p:attrNameLst>
                                          <p:attrName>ppt_x</p:attrName>
                                        </p:attrNameLst>
                                      </p:cBhvr>
                                      <p:tavLst>
                                        <p:tav tm="100000">
                                          <p:val>
                                            <p:strVal val="#ppt_x"/>
                                          </p:val>
                                        </p:tav>
                                        <p:tav tm="100000">
                                          <p:val>
                                            <p:strVal val="#ppt_x"/>
                                          </p:val>
                                        </p:tav>
                                      </p:tavLst>
                                    </p:anim>
                                    <p:anim calcmode="lin" valueType="num">
                                      <p:cBhvr additive="repl">
                                        <p:cTn id="23" dur="500" fill="hold"/>
                                        <p:tgtEl>
                                          <p:spTgt spid="4099">
                                            <p:txEl>
                                              <p:pRg st="0" end="0"/>
                                            </p:txEl>
                                          </p:spTgt>
                                        </p:tgtEl>
                                        <p:attrNameLst>
                                          <p:attrName>ppt_y</p:attrName>
                                        </p:attrNameLst>
                                      </p:cBhvr>
                                      <p:tavLst>
                                        <p:tav tm="10000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fill="hold" nodeType="clickEffect">
                                  <p:stCondLst>
                                    <p:cond delay="0"/>
                                  </p:stCondLst>
                                  <p:childTnLst>
                                    <p:set>
                                      <p:cBhvr additive="repl">
                                        <p:cTn id="27" dur="1" fill="hold">
                                          <p:stCondLst>
                                            <p:cond delay="0"/>
                                          </p:stCondLst>
                                        </p:cTn>
                                        <p:tgtEl>
                                          <p:spTgt spid="4099">
                                            <p:txEl>
                                              <p:pRg st="1" end="1"/>
                                            </p:txEl>
                                          </p:spTgt>
                                        </p:tgtEl>
                                        <p:attrNameLst>
                                          <p:attrName>style.visibility</p:attrName>
                                        </p:attrNameLst>
                                      </p:cBhvr>
                                      <p:to>
                                        <p:strVal val="visible"/>
                                      </p:to>
                                    </p:set>
                                    <p:animEffect transition="in" filter="fade">
                                      <p:cBhvr additive="repl">
                                        <p:cTn id="28" dur="500"/>
                                        <p:tgtEl>
                                          <p:spTgt spid="4099">
                                            <p:txEl>
                                              <p:pRg st="1" end="1"/>
                                            </p:txEl>
                                          </p:spTgt>
                                        </p:tgtEl>
                                      </p:cBhvr>
                                    </p:animEffect>
                                    <p:anim calcmode="lin" valueType="num">
                                      <p:cBhvr additive="repl">
                                        <p:cTn id="29" dur="500" fill="hold"/>
                                        <p:tgtEl>
                                          <p:spTgt spid="4099">
                                            <p:txEl>
                                              <p:pRg st="1" end="1"/>
                                            </p:txEl>
                                          </p:spTgt>
                                        </p:tgtEl>
                                        <p:attrNameLst>
                                          <p:attrName>ppt_x</p:attrName>
                                        </p:attrNameLst>
                                      </p:cBhvr>
                                      <p:tavLst>
                                        <p:tav tm="100000">
                                          <p:val>
                                            <p:strVal val="#ppt_x"/>
                                          </p:val>
                                        </p:tav>
                                        <p:tav tm="100000">
                                          <p:val>
                                            <p:strVal val="#ppt_x"/>
                                          </p:val>
                                        </p:tav>
                                      </p:tavLst>
                                    </p:anim>
                                    <p:anim calcmode="lin" valueType="num">
                                      <p:cBhvr additive="repl">
                                        <p:cTn id="30" dur="500" fill="hold"/>
                                        <p:tgtEl>
                                          <p:spTgt spid="4099">
                                            <p:txEl>
                                              <p:pRg st="1" end="1"/>
                                            </p:txEl>
                                          </p:spTgt>
                                        </p:tgtEl>
                                        <p:attrNameLst>
                                          <p:attrName>ppt_y</p:attrName>
                                        </p:attrNameLst>
                                      </p:cBhvr>
                                      <p:tavLst>
                                        <p:tav tm="10000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fill="hold" nodeType="clickEffect">
                                  <p:stCondLst>
                                    <p:cond delay="0"/>
                                  </p:stCondLst>
                                  <p:childTnLst>
                                    <p:set>
                                      <p:cBhvr additive="repl">
                                        <p:cTn id="34" dur="1" fill="hold">
                                          <p:stCondLst>
                                            <p:cond delay="0"/>
                                          </p:stCondLst>
                                        </p:cTn>
                                        <p:tgtEl>
                                          <p:spTgt spid="4099">
                                            <p:txEl>
                                              <p:pRg st="2" end="2"/>
                                            </p:txEl>
                                          </p:spTgt>
                                        </p:tgtEl>
                                        <p:attrNameLst>
                                          <p:attrName>style.visibility</p:attrName>
                                        </p:attrNameLst>
                                      </p:cBhvr>
                                      <p:to>
                                        <p:strVal val="visible"/>
                                      </p:to>
                                    </p:set>
                                    <p:animEffect transition="in" filter="fade">
                                      <p:cBhvr additive="repl">
                                        <p:cTn id="35" dur="500"/>
                                        <p:tgtEl>
                                          <p:spTgt spid="4099">
                                            <p:txEl>
                                              <p:pRg st="2" end="2"/>
                                            </p:txEl>
                                          </p:spTgt>
                                        </p:tgtEl>
                                      </p:cBhvr>
                                    </p:animEffect>
                                    <p:anim calcmode="lin" valueType="num">
                                      <p:cBhvr additive="repl">
                                        <p:cTn id="36" dur="500" fill="hold"/>
                                        <p:tgtEl>
                                          <p:spTgt spid="4099">
                                            <p:txEl>
                                              <p:pRg st="2" end="2"/>
                                            </p:txEl>
                                          </p:spTgt>
                                        </p:tgtEl>
                                        <p:attrNameLst>
                                          <p:attrName>ppt_x</p:attrName>
                                        </p:attrNameLst>
                                      </p:cBhvr>
                                      <p:tavLst>
                                        <p:tav tm="100000">
                                          <p:val>
                                            <p:strVal val="#ppt_x"/>
                                          </p:val>
                                        </p:tav>
                                        <p:tav tm="100000">
                                          <p:val>
                                            <p:strVal val="#ppt_x"/>
                                          </p:val>
                                        </p:tav>
                                      </p:tavLst>
                                    </p:anim>
                                    <p:anim calcmode="lin" valueType="num">
                                      <p:cBhvr additive="repl">
                                        <p:cTn id="37" dur="500" fill="hold"/>
                                        <p:tgtEl>
                                          <p:spTgt spid="4099">
                                            <p:txEl>
                                              <p:pRg st="2" end="2"/>
                                            </p:txEl>
                                          </p:spTgt>
                                        </p:tgtEl>
                                        <p:attrNameLst>
                                          <p:attrName>ppt_y</p:attrName>
                                        </p:attrNameLst>
                                      </p:cBhvr>
                                      <p:tavLst>
                                        <p:tav tm="10000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fill="hold" nodeType="clickEffect">
                                  <p:stCondLst>
                                    <p:cond delay="0"/>
                                  </p:stCondLst>
                                  <p:childTnLst>
                                    <p:set>
                                      <p:cBhvr additive="repl">
                                        <p:cTn id="41" dur="1" fill="hold">
                                          <p:stCondLst>
                                            <p:cond delay="0"/>
                                          </p:stCondLst>
                                        </p:cTn>
                                        <p:tgtEl>
                                          <p:spTgt spid="4099">
                                            <p:txEl>
                                              <p:pRg st="3" end="3"/>
                                            </p:txEl>
                                          </p:spTgt>
                                        </p:tgtEl>
                                        <p:attrNameLst>
                                          <p:attrName>style.visibility</p:attrName>
                                        </p:attrNameLst>
                                      </p:cBhvr>
                                      <p:to>
                                        <p:strVal val="visible"/>
                                      </p:to>
                                    </p:set>
                                    <p:animEffect transition="in" filter="fade">
                                      <p:cBhvr additive="repl">
                                        <p:cTn id="42" dur="500"/>
                                        <p:tgtEl>
                                          <p:spTgt spid="4099">
                                            <p:txEl>
                                              <p:pRg st="3" end="3"/>
                                            </p:txEl>
                                          </p:spTgt>
                                        </p:tgtEl>
                                      </p:cBhvr>
                                    </p:animEffect>
                                    <p:anim calcmode="lin" valueType="num">
                                      <p:cBhvr additive="repl">
                                        <p:cTn id="43" dur="500" fill="hold"/>
                                        <p:tgtEl>
                                          <p:spTgt spid="4099">
                                            <p:txEl>
                                              <p:pRg st="3" end="3"/>
                                            </p:txEl>
                                          </p:spTgt>
                                        </p:tgtEl>
                                        <p:attrNameLst>
                                          <p:attrName>ppt_x</p:attrName>
                                        </p:attrNameLst>
                                      </p:cBhvr>
                                      <p:tavLst>
                                        <p:tav tm="100000">
                                          <p:val>
                                            <p:strVal val="#ppt_x"/>
                                          </p:val>
                                        </p:tav>
                                        <p:tav tm="100000">
                                          <p:val>
                                            <p:strVal val="#ppt_x"/>
                                          </p:val>
                                        </p:tav>
                                      </p:tavLst>
                                    </p:anim>
                                    <p:anim calcmode="lin" valueType="num">
                                      <p:cBhvr additive="repl">
                                        <p:cTn id="44" dur="500" fill="hold"/>
                                        <p:tgtEl>
                                          <p:spTgt spid="4099">
                                            <p:txEl>
                                              <p:pRg st="3" end="3"/>
                                            </p:txEl>
                                          </p:spTgt>
                                        </p:tgtEl>
                                        <p:attrNameLst>
                                          <p:attrName>ppt_y</p:attrName>
                                        </p:attrNameLst>
                                      </p:cBhvr>
                                      <p:tavLst>
                                        <p:tav tm="10000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fill="hold" nodeType="clickEffect">
                                  <p:stCondLst>
                                    <p:cond delay="0"/>
                                  </p:stCondLst>
                                  <p:childTnLst>
                                    <p:set>
                                      <p:cBhvr additive="repl">
                                        <p:cTn id="48" dur="1" fill="hold">
                                          <p:stCondLst>
                                            <p:cond delay="0"/>
                                          </p:stCondLst>
                                        </p:cTn>
                                        <p:tgtEl>
                                          <p:spTgt spid="4099">
                                            <p:txEl>
                                              <p:pRg st="4" end="4"/>
                                            </p:txEl>
                                          </p:spTgt>
                                        </p:tgtEl>
                                        <p:attrNameLst>
                                          <p:attrName>style.visibility</p:attrName>
                                        </p:attrNameLst>
                                      </p:cBhvr>
                                      <p:to>
                                        <p:strVal val="visible"/>
                                      </p:to>
                                    </p:set>
                                    <p:animEffect transition="in" filter="fade">
                                      <p:cBhvr additive="repl">
                                        <p:cTn id="49" dur="500"/>
                                        <p:tgtEl>
                                          <p:spTgt spid="4099">
                                            <p:txEl>
                                              <p:pRg st="4" end="4"/>
                                            </p:txEl>
                                          </p:spTgt>
                                        </p:tgtEl>
                                      </p:cBhvr>
                                    </p:animEffect>
                                    <p:anim calcmode="lin" valueType="num">
                                      <p:cBhvr additive="repl">
                                        <p:cTn id="50" dur="500" fill="hold"/>
                                        <p:tgtEl>
                                          <p:spTgt spid="4099">
                                            <p:txEl>
                                              <p:pRg st="4" end="4"/>
                                            </p:txEl>
                                          </p:spTgt>
                                        </p:tgtEl>
                                        <p:attrNameLst>
                                          <p:attrName>ppt_x</p:attrName>
                                        </p:attrNameLst>
                                      </p:cBhvr>
                                      <p:tavLst>
                                        <p:tav tm="100000">
                                          <p:val>
                                            <p:strVal val="#ppt_x"/>
                                          </p:val>
                                        </p:tav>
                                        <p:tav tm="100000">
                                          <p:val>
                                            <p:strVal val="#ppt_x"/>
                                          </p:val>
                                        </p:tav>
                                      </p:tavLst>
                                    </p:anim>
                                    <p:anim calcmode="lin" valueType="num">
                                      <p:cBhvr additive="repl">
                                        <p:cTn id="51" dur="500" fill="hold"/>
                                        <p:tgtEl>
                                          <p:spTgt spid="4099">
                                            <p:txEl>
                                              <p:pRg st="4" end="4"/>
                                            </p:txEl>
                                          </p:spTgt>
                                        </p:tgtEl>
                                        <p:attrNameLst>
                                          <p:attrName>ppt_y</p:attrName>
                                        </p:attrNameLst>
                                      </p:cBhvr>
                                      <p:tavLst>
                                        <p:tav tm="100000">
                                          <p:val>
                                            <p:strVal val="#ppt_y+.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4" presetClass="entr" fill="hold" nodeType="clickEffect">
                                  <p:stCondLst>
                                    <p:cond delay="0"/>
                                  </p:stCondLst>
                                  <p:childTnLst>
                                    <p:set>
                                      <p:cBhvr additive="repl">
                                        <p:cTn id="55" dur="1" fill="hold">
                                          <p:stCondLst>
                                            <p:cond delay="0"/>
                                          </p:stCondLst>
                                        </p:cTn>
                                        <p:tgtEl>
                                          <p:spTgt spid="4099">
                                            <p:txEl>
                                              <p:pRg st="5" end="5"/>
                                            </p:txEl>
                                          </p:spTgt>
                                        </p:tgtEl>
                                        <p:attrNameLst>
                                          <p:attrName>style.visibility</p:attrName>
                                        </p:attrNameLst>
                                      </p:cBhvr>
                                      <p:to>
                                        <p:strVal val="visible"/>
                                      </p:to>
                                    </p:set>
                                    <p:animEffect transition="in" filter="fade">
                                      <p:cBhvr additive="repl">
                                        <p:cTn id="56" dur="500"/>
                                        <p:tgtEl>
                                          <p:spTgt spid="4099">
                                            <p:txEl>
                                              <p:pRg st="5" end="5"/>
                                            </p:txEl>
                                          </p:spTgt>
                                        </p:tgtEl>
                                      </p:cBhvr>
                                    </p:animEffect>
                                    <p:anim calcmode="lin" valueType="num">
                                      <p:cBhvr additive="repl">
                                        <p:cTn id="57" dur="500" fill="hold"/>
                                        <p:tgtEl>
                                          <p:spTgt spid="4099">
                                            <p:txEl>
                                              <p:pRg st="5" end="5"/>
                                            </p:txEl>
                                          </p:spTgt>
                                        </p:tgtEl>
                                        <p:attrNameLst>
                                          <p:attrName>ppt_x</p:attrName>
                                        </p:attrNameLst>
                                      </p:cBhvr>
                                      <p:tavLst>
                                        <p:tav tm="100000">
                                          <p:val>
                                            <p:strVal val="#ppt_x"/>
                                          </p:val>
                                        </p:tav>
                                        <p:tav tm="100000">
                                          <p:val>
                                            <p:strVal val="#ppt_x"/>
                                          </p:val>
                                        </p:tav>
                                      </p:tavLst>
                                    </p:anim>
                                    <p:anim calcmode="lin" valueType="num">
                                      <p:cBhvr additive="repl">
                                        <p:cTn id="58" dur="500" fill="hold"/>
                                        <p:tgtEl>
                                          <p:spTgt spid="4099">
                                            <p:txEl>
                                              <p:pRg st="5" end="5"/>
                                            </p:txEl>
                                          </p:spTgt>
                                        </p:tgtEl>
                                        <p:attrNameLst>
                                          <p:attrName>ppt_y</p:attrName>
                                        </p:attrNameLst>
                                      </p:cBhvr>
                                      <p:tavLst>
                                        <p:tav tm="10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457200" y="228600"/>
            <a:ext cx="8229600" cy="6629400"/>
          </a:xfrm>
          <a:prstGeom prst="rect">
            <a:avLst/>
          </a:prstGeom>
          <a:noFill/>
          <a:ln w="9525" cap="flat">
            <a:noFill/>
            <a:round/>
            <a:headEnd/>
            <a:tailEnd/>
          </a:ln>
          <a:effectLst/>
        </p:spPr>
        <p:txBody>
          <a:bodyPr/>
          <a:lstStyle/>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b="1">
                <a:solidFill>
                  <a:srgbClr val="FFFFFF"/>
                </a:solidFill>
                <a:effectLst>
                  <a:outerShdw blurRad="38100" dist="38100" dir="2700000" algn="tl">
                    <a:srgbClr val="000000"/>
                  </a:outerShdw>
                </a:effectLst>
              </a:rPr>
              <a:t>Цель работы</a:t>
            </a:r>
            <a:r>
              <a:rPr lang="ru-RU" sz="2400">
                <a:solidFill>
                  <a:srgbClr val="FFFFFF"/>
                </a:solidFill>
                <a:effectLst>
                  <a:outerShdw blurRad="38100" dist="38100" dir="2700000" algn="tl">
                    <a:srgbClr val="000000"/>
                  </a:outerShdw>
                </a:effectLst>
              </a:rPr>
              <a:t> – </a:t>
            </a:r>
            <a:r>
              <a:rPr lang="ru-RU" sz="2400" i="1">
                <a:solidFill>
                  <a:srgbClr val="FFFFFF"/>
                </a:solidFill>
                <a:effectLst>
                  <a:outerShdw blurRad="38100" dist="38100" dir="2700000" algn="tl">
                    <a:srgbClr val="000000"/>
                  </a:outerShdw>
                </a:effectLst>
              </a:rPr>
              <a:t>определить качество сливочного масла на основе органолептических и физико-химических показателей. </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b="1">
                <a:solidFill>
                  <a:srgbClr val="FFFFFF"/>
                </a:solidFill>
                <a:effectLst>
                  <a:outerShdw blurRad="38100" dist="38100" dir="2700000" algn="tl">
                    <a:srgbClr val="000000"/>
                  </a:outerShdw>
                </a:effectLst>
              </a:rPr>
              <a:t>Задачи:</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i="1">
                <a:solidFill>
                  <a:srgbClr val="FFFFFF"/>
                </a:solidFill>
                <a:effectLst>
                  <a:outerShdw blurRad="38100" dist="38100" dir="2700000" algn="tl">
                    <a:srgbClr val="000000"/>
                  </a:outerShdw>
                </a:effectLst>
              </a:rPr>
              <a:t>1.Изучить литературные и электронные источники информации.</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i="1">
                <a:solidFill>
                  <a:srgbClr val="FFFFFF"/>
                </a:solidFill>
                <a:effectLst>
                  <a:outerShdw blurRad="38100" dist="38100" dir="2700000" algn="tl">
                    <a:srgbClr val="000000"/>
                  </a:outerShdw>
                </a:effectLst>
              </a:rPr>
              <a:t>2.Систематизировать, проработать, проанализировать и обобщить найденный материал.</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i="1">
                <a:solidFill>
                  <a:srgbClr val="FFFFFF"/>
                </a:solidFill>
                <a:effectLst>
                  <a:outerShdw blurRad="38100" dist="38100" dir="2700000" algn="tl">
                    <a:srgbClr val="000000"/>
                  </a:outerShdw>
                </a:effectLst>
              </a:rPr>
              <a:t>3.Провести исследование отдельных физических свойств сливочного масла.</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i="1">
                <a:solidFill>
                  <a:srgbClr val="FFFFFF"/>
                </a:solidFill>
                <a:effectLst>
                  <a:outerShdw blurRad="38100" dist="38100" dir="2700000" algn="tl">
                    <a:srgbClr val="000000"/>
                  </a:outerShdw>
                </a:effectLst>
              </a:rPr>
              <a:t>4.Провести исследование отдельных химических свойств сливочного масла.</a:t>
            </a:r>
          </a:p>
          <a:p>
            <a:pPr marL="341313" indent="-341313">
              <a:lnSpc>
                <a:spcPct val="8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i="1">
                <a:solidFill>
                  <a:srgbClr val="FFFFFF"/>
                </a:solidFill>
                <a:effectLst>
                  <a:outerShdw blurRad="38100" dist="38100" dir="2700000" algn="tl">
                    <a:srgbClr val="000000"/>
                  </a:outerShdw>
                </a:effectLst>
              </a:rPr>
              <a:t>5.Сделать вывод на основе проведенного исследования.</a:t>
            </a:r>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Наблюдения на экскурсии по биологии. Творческие работы учащихся 5 класса.</a:t>
            </a:r>
            <a:endParaRPr lang="ru-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457200" y="381000"/>
            <a:ext cx="8229600" cy="4419600"/>
          </a:xfrm>
          <a:prstGeom prst="rect">
            <a:avLst/>
          </a:prstGeom>
          <a:noFill/>
          <a:ln w="9525" cap="flat">
            <a:noFill/>
            <a:round/>
            <a:headEnd/>
            <a:tailEnd/>
          </a:ln>
          <a:effectLst/>
        </p:spPr>
        <p:txBody>
          <a:bodyPr/>
          <a:lstStyle/>
          <a:p>
            <a:pPr marL="341313" indent="-341313">
              <a:lnSpc>
                <a:spcPct val="9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b="1">
                <a:solidFill>
                  <a:srgbClr val="FFFFFF"/>
                </a:solidFill>
                <a:effectLst>
                  <a:outerShdw blurRad="38100" dist="38100" dir="2700000" algn="tl">
                    <a:srgbClr val="000000"/>
                  </a:outerShdw>
                </a:effectLst>
              </a:rPr>
              <a:t>Гипотеза:</a:t>
            </a:r>
            <a:r>
              <a:rPr lang="ru-RU" sz="2400">
                <a:solidFill>
                  <a:srgbClr val="FFFFFF"/>
                </a:solidFill>
                <a:effectLst>
                  <a:outerShdw blurRad="38100" dist="38100" dir="2700000" algn="tl">
                    <a:srgbClr val="000000"/>
                  </a:outerShdw>
                </a:effectLst>
              </a:rPr>
              <a:t> Сливочное масло – продукт с разными вкусами и ароматическими добавками, но  всегда ли оно одинаково полезно.</a:t>
            </a:r>
          </a:p>
          <a:p>
            <a:pPr marL="341313" indent="-341313">
              <a:lnSpc>
                <a:spcPct val="9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b="1">
                <a:solidFill>
                  <a:srgbClr val="FFFFFF"/>
                </a:solidFill>
                <a:effectLst>
                  <a:outerShdw blurRad="38100" dist="38100" dir="2700000" algn="tl">
                    <a:srgbClr val="000000"/>
                  </a:outerShdw>
                </a:effectLst>
              </a:rPr>
              <a:t>Проблема:</a:t>
            </a:r>
            <a:r>
              <a:rPr lang="ru-RU" sz="2400">
                <a:solidFill>
                  <a:srgbClr val="FFFFFF"/>
                </a:solidFill>
                <a:effectLst>
                  <a:outerShdw blurRad="38100" dist="38100" dir="2700000" algn="tl">
                    <a:srgbClr val="000000"/>
                  </a:outerShdw>
                </a:effectLst>
              </a:rPr>
              <a:t> </a:t>
            </a:r>
            <a:r>
              <a:rPr lang="ru-RU" sz="2400" i="1">
                <a:solidFill>
                  <a:srgbClr val="FFFFFF"/>
                </a:solidFill>
                <a:effectLst>
                  <a:outerShdw blurRad="38100" dist="38100" dir="2700000" algn="tl">
                    <a:srgbClr val="000000"/>
                  </a:outerShdw>
                </a:effectLst>
              </a:rPr>
              <a:t>Сегодня известно свыше 20 видов масла, различающихся по вкусу, запаху, консистенции, методам изготовлению и применяемого сырья. Какое же масло, из представленных образцов, более качественно?</a:t>
            </a:r>
          </a:p>
        </p:txBody>
      </p:sp>
      <p:pic>
        <p:nvPicPr>
          <p:cNvPr id="5123" name="Picture 2"/>
          <p:cNvPicPr>
            <a:picLocks noChangeAspect="1" noChangeArrowheads="1"/>
          </p:cNvPicPr>
          <p:nvPr/>
        </p:nvPicPr>
        <p:blipFill>
          <a:blip r:embed="rId3"/>
          <a:srcRect/>
          <a:stretch>
            <a:fillRect/>
          </a:stretch>
        </p:blipFill>
        <p:spPr bwMode="auto">
          <a:xfrm>
            <a:off x="990600" y="3200400"/>
            <a:ext cx="7315200" cy="361950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4400">
                <a:solidFill>
                  <a:srgbClr val="CCECFF"/>
                </a:solidFill>
                <a:effectLst>
                  <a:outerShdw blurRad="38100" dist="38100" dir="2700000" algn="tl">
                    <a:srgbClr val="000000"/>
                  </a:outerShdw>
                </a:effectLst>
              </a:rPr>
              <a:t>Сливочное масло и спред</a:t>
            </a:r>
          </a:p>
        </p:txBody>
      </p:sp>
      <p:sp>
        <p:nvSpPr>
          <p:cNvPr id="7170" name="Text Box 2"/>
          <p:cNvSpPr txBox="1">
            <a:spLocks noChangeArrowheads="1"/>
          </p:cNvSpPr>
          <p:nvPr/>
        </p:nvSpPr>
        <p:spPr bwMode="auto">
          <a:xfrm>
            <a:off x="457200" y="1600200"/>
            <a:ext cx="8229600" cy="4525963"/>
          </a:xfrm>
          <a:prstGeom prst="rect">
            <a:avLst/>
          </a:prstGeom>
          <a:noFill/>
          <a:ln w="9525" cap="flat">
            <a:noFill/>
            <a:round/>
            <a:headEnd/>
            <a:tailEnd/>
          </a:ln>
          <a:effectLst/>
        </p:spPr>
        <p:txBody>
          <a:bodyPr/>
          <a:lstStyle/>
          <a:p>
            <a:pPr marL="341313" indent="-341313">
              <a:lnSpc>
                <a:spcPct val="9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dirty="0">
                <a:solidFill>
                  <a:srgbClr val="FFFFFF"/>
                </a:solidFill>
                <a:effectLst>
                  <a:outerShdw blurRad="38100" dist="38100" dir="2700000" algn="tl">
                    <a:srgbClr val="000000"/>
                  </a:outerShdw>
                </a:effectLst>
              </a:rPr>
              <a:t>Сливочное масло – пищевой  продукт, выработанный из коровьего молока и состоящий преимущественно из молочного жира. </a:t>
            </a:r>
          </a:p>
          <a:p>
            <a:pPr marL="341313" indent="-341313">
              <a:lnSpc>
                <a:spcPct val="9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dirty="0">
                <a:solidFill>
                  <a:srgbClr val="FFFFFF"/>
                </a:solidFill>
                <a:effectLst>
                  <a:outerShdw blurRad="38100" dist="38100" dir="2700000" algn="tl">
                    <a:srgbClr val="000000"/>
                  </a:outerShdw>
                </a:effectLst>
              </a:rPr>
              <a:t> Сливочное масло – основной  продукт, получаемый из коровьего масла. Представляет собой концентрат молочного жира (78 – 82,5% в зависимости от вида масла, в топлёном масле – около  99 %) </a:t>
            </a:r>
          </a:p>
          <a:p>
            <a:pPr marL="341313" indent="-341313">
              <a:lnSpc>
                <a:spcPct val="90000"/>
              </a:lnSpc>
              <a:spcBef>
                <a:spcPts val="600"/>
              </a:spcBef>
              <a:buClr>
                <a:srgbClr val="99FF99"/>
              </a:buClr>
              <a:buSzPct val="8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sz="2400" dirty="0">
                <a:solidFill>
                  <a:srgbClr val="FFFFFF"/>
                </a:solidFill>
                <a:effectLst>
                  <a:outerShdw blurRad="38100" dist="38100" dir="2700000" algn="tl">
                    <a:srgbClr val="000000"/>
                  </a:outerShdw>
                </a:effectLst>
              </a:rPr>
              <a:t>В сейчас нас больше волнует тот факт, что некоторые производители добавляют в сливочное масло растительные жиры. При этом в составе продукта указывают лишь сливки. Знайте, продукт на основе смеси растительных и молочных жиров называется «</a:t>
            </a:r>
            <a:r>
              <a:rPr lang="ru-RU" sz="2400" dirty="0" err="1">
                <a:solidFill>
                  <a:srgbClr val="FFFFFF"/>
                </a:solidFill>
                <a:effectLst>
                  <a:outerShdw blurRad="38100" dist="38100" dir="2700000" algn="tl">
                    <a:srgbClr val="000000"/>
                  </a:outerShdw>
                </a:effectLst>
              </a:rPr>
              <a:t>спред</a:t>
            </a:r>
            <a:r>
              <a:rPr lang="ru-RU" sz="2400" dirty="0">
                <a:solidFill>
                  <a:srgbClr val="FFFFFF"/>
                </a:solidFill>
                <a:effectLst>
                  <a:outerShdw blurRad="38100" dist="38100" dir="2700000" algn="tl">
                    <a:srgbClr val="000000"/>
                  </a:outerShdw>
                </a:effectLst>
              </a:rPr>
              <a:t>».</a:t>
            </a:r>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a:srcRect/>
          <a:stretch>
            <a:fillRect/>
          </a:stretch>
        </p:blipFill>
        <p:spPr bwMode="auto">
          <a:xfrm>
            <a:off x="0" y="2986088"/>
            <a:ext cx="4724400" cy="3871912"/>
          </a:xfrm>
          <a:prstGeom prst="rect">
            <a:avLst/>
          </a:prstGeom>
          <a:noFill/>
          <a:ln w="9525">
            <a:noFill/>
            <a:round/>
            <a:headEnd/>
            <a:tailEnd/>
          </a:ln>
        </p:spPr>
      </p:pic>
      <p:pic>
        <p:nvPicPr>
          <p:cNvPr id="8195" name="Picture 2"/>
          <p:cNvPicPr>
            <a:picLocks noChangeAspect="1" noChangeArrowheads="1"/>
          </p:cNvPicPr>
          <p:nvPr/>
        </p:nvPicPr>
        <p:blipFill>
          <a:blip r:embed="rId4"/>
          <a:srcRect/>
          <a:stretch>
            <a:fillRect/>
          </a:stretch>
        </p:blipFill>
        <p:spPr bwMode="auto">
          <a:xfrm>
            <a:off x="4419600" y="3657600"/>
            <a:ext cx="4724400" cy="3200400"/>
          </a:xfrm>
          <a:prstGeom prst="rect">
            <a:avLst/>
          </a:prstGeom>
          <a:noFill/>
          <a:ln w="9525">
            <a:noFill/>
            <a:round/>
            <a:headEnd/>
            <a:tailEnd/>
          </a:ln>
        </p:spPr>
      </p:pic>
      <p:sp>
        <p:nvSpPr>
          <p:cNvPr id="8196" name="Line 3"/>
          <p:cNvSpPr>
            <a:spLocks noChangeShapeType="1"/>
          </p:cNvSpPr>
          <p:nvPr/>
        </p:nvSpPr>
        <p:spPr bwMode="auto">
          <a:xfrm flipV="1">
            <a:off x="5410200" y="5789613"/>
            <a:ext cx="609600" cy="536575"/>
          </a:xfrm>
          <a:prstGeom prst="line">
            <a:avLst/>
          </a:prstGeom>
          <a:noFill/>
          <a:ln w="9360" cap="sq">
            <a:solidFill>
              <a:srgbClr val="FFFFFF"/>
            </a:solidFill>
            <a:miter lim="800000"/>
            <a:headEnd/>
            <a:tailEnd type="triangle" w="med" len="med"/>
          </a:ln>
        </p:spPr>
        <p:txBody>
          <a:bodyPr/>
          <a:lstStyle/>
          <a:p>
            <a:endParaRPr lang="ru-RU"/>
          </a:p>
        </p:txBody>
      </p:sp>
      <p:sp>
        <p:nvSpPr>
          <p:cNvPr id="8197" name="Line 4"/>
          <p:cNvSpPr>
            <a:spLocks noChangeShapeType="1"/>
          </p:cNvSpPr>
          <p:nvPr/>
        </p:nvSpPr>
        <p:spPr bwMode="auto">
          <a:xfrm>
            <a:off x="914400" y="4495800"/>
            <a:ext cx="838200" cy="152400"/>
          </a:xfrm>
          <a:prstGeom prst="line">
            <a:avLst/>
          </a:prstGeom>
          <a:noFill/>
          <a:ln w="9360" cap="sq">
            <a:solidFill>
              <a:srgbClr val="FFFFFF"/>
            </a:solidFill>
            <a:miter lim="800000"/>
            <a:headEnd/>
            <a:tailEnd type="triangle" w="med" len="med"/>
          </a:ln>
        </p:spPr>
        <p:txBody>
          <a:bodyPr/>
          <a:lstStyle/>
          <a:p>
            <a:endParaRPr lang="ru-RU"/>
          </a:p>
        </p:txBody>
      </p:sp>
      <p:sp>
        <p:nvSpPr>
          <p:cNvPr id="8198" name="Line 5"/>
          <p:cNvSpPr>
            <a:spLocks noChangeShapeType="1"/>
          </p:cNvSpPr>
          <p:nvPr/>
        </p:nvSpPr>
        <p:spPr bwMode="auto">
          <a:xfrm flipV="1">
            <a:off x="4191000" y="4799013"/>
            <a:ext cx="1588" cy="79375"/>
          </a:xfrm>
          <a:prstGeom prst="line">
            <a:avLst/>
          </a:prstGeom>
          <a:noFill/>
          <a:ln w="9360" cap="sq">
            <a:solidFill>
              <a:srgbClr val="FFFFFF"/>
            </a:solidFill>
            <a:miter lim="800000"/>
            <a:headEnd/>
            <a:tailEnd type="triangle" w="med" len="med"/>
          </a:ln>
        </p:spPr>
        <p:txBody>
          <a:bodyPr/>
          <a:lstStyle/>
          <a:p>
            <a:endParaRPr lang="ru-RU"/>
          </a:p>
        </p:txBody>
      </p:sp>
      <p:sp>
        <p:nvSpPr>
          <p:cNvPr id="8199" name="Rectangle 6"/>
          <p:cNvSpPr>
            <a:spLocks noChangeArrowheads="1"/>
          </p:cNvSpPr>
          <p:nvPr/>
        </p:nvSpPr>
        <p:spPr bwMode="auto">
          <a:xfrm rot="-720000">
            <a:off x="608013" y="3960813"/>
            <a:ext cx="2514600" cy="460375"/>
          </a:xfrm>
          <a:prstGeom prst="rect">
            <a:avLst/>
          </a:prstGeom>
          <a:no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400" b="1">
                <a:solidFill>
                  <a:srgbClr val="FFFFFF"/>
                </a:solidFill>
              </a:rPr>
              <a:t>Образец №2</a:t>
            </a:r>
            <a:r>
              <a:rPr lang="ru-RU" sz="2400">
                <a:solidFill>
                  <a:srgbClr val="FFFFFF"/>
                </a:solidFill>
              </a:rPr>
              <a:t> </a:t>
            </a:r>
          </a:p>
        </p:txBody>
      </p:sp>
      <p:sp>
        <p:nvSpPr>
          <p:cNvPr id="8200" name="Rectangle 7"/>
          <p:cNvSpPr>
            <a:spLocks noChangeArrowheads="1"/>
          </p:cNvSpPr>
          <p:nvPr/>
        </p:nvSpPr>
        <p:spPr bwMode="auto">
          <a:xfrm>
            <a:off x="4495800" y="6246813"/>
            <a:ext cx="2352675" cy="460375"/>
          </a:xfrm>
          <a:prstGeom prst="rect">
            <a:avLst/>
          </a:prstGeom>
          <a:no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400" b="1">
                <a:solidFill>
                  <a:srgbClr val="FFFFFF"/>
                </a:solidFill>
              </a:rPr>
              <a:t>Образец №3</a:t>
            </a:r>
            <a:r>
              <a:rPr lang="ru-RU">
                <a:solidFill>
                  <a:srgbClr val="FFFFFF"/>
                </a:solidFill>
              </a:rPr>
              <a:t> </a:t>
            </a:r>
          </a:p>
        </p:txBody>
      </p:sp>
      <p:sp>
        <p:nvSpPr>
          <p:cNvPr id="9224" name="Rectangle 8"/>
          <p:cNvSpPr>
            <a:spLocks noChangeArrowheads="1"/>
          </p:cNvSpPr>
          <p:nvPr/>
        </p:nvSpPr>
        <p:spPr bwMode="auto">
          <a:xfrm>
            <a:off x="457200" y="0"/>
            <a:ext cx="8686800" cy="825500"/>
          </a:xfrm>
          <a:prstGeom prst="rect">
            <a:avLst/>
          </a:prstGeom>
          <a:noFill/>
          <a:ln w="9525" cap="flat">
            <a:noFill/>
            <a:round/>
            <a:headEnd/>
            <a:tailEnd/>
          </a:ln>
          <a:effectLst/>
        </p:spPr>
        <p:txBody>
          <a:bodyPr lIns="90000" tIns="46800" rIns="90000" bIns="46800">
            <a:spAutoFit/>
          </a:bodyPr>
          <a:lstStyle/>
          <a:p>
            <a:pPr>
              <a:lnSpc>
                <a:spcPct val="80000"/>
              </a:lnSpc>
              <a:spcBef>
                <a:spcPts val="500"/>
              </a:spcBef>
              <a:buClr>
                <a:srgbClr val="99FF99"/>
              </a:buClr>
              <a:buSzPct val="80000"/>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000" b="1">
                <a:solidFill>
                  <a:srgbClr val="FFFF00"/>
                </a:solidFill>
                <a:effectLst>
                  <a:outerShdw blurRad="38100" dist="38100" dir="2700000" algn="tl">
                    <a:srgbClr val="000000"/>
                  </a:outerShdw>
                </a:effectLst>
              </a:rPr>
              <a:t>1.</a:t>
            </a:r>
            <a:r>
              <a:rPr lang="ru-RU" sz="2000">
                <a:solidFill>
                  <a:srgbClr val="FFFF00"/>
                </a:solidFill>
                <a:effectLst>
                  <a:outerShdw blurRad="38100" dist="38100" dir="2700000" algn="tl">
                    <a:srgbClr val="000000"/>
                  </a:outerShdw>
                </a:effectLst>
              </a:rPr>
              <a:t> Нагреть масло на сковородке. При растапливании сливочного масла образуется пена с приятным запахом. Если ее нет, а запах неприятный - перед вами продукт с добавлением растительных жиров.</a:t>
            </a:r>
          </a:p>
        </p:txBody>
      </p:sp>
      <p:pic>
        <p:nvPicPr>
          <p:cNvPr id="8202" name="Picture 9"/>
          <p:cNvPicPr>
            <a:picLocks noChangeAspect="1" noChangeArrowheads="1"/>
          </p:cNvPicPr>
          <p:nvPr/>
        </p:nvPicPr>
        <p:blipFill>
          <a:blip r:embed="rId5"/>
          <a:srcRect/>
          <a:stretch>
            <a:fillRect/>
          </a:stretch>
        </p:blipFill>
        <p:spPr bwMode="auto">
          <a:xfrm>
            <a:off x="1676400" y="990600"/>
            <a:ext cx="5791200" cy="2687638"/>
          </a:xfrm>
          <a:prstGeom prst="rect">
            <a:avLst/>
          </a:prstGeom>
          <a:noFill/>
          <a:ln w="9525">
            <a:noFill/>
            <a:round/>
            <a:headEnd/>
            <a:tailEnd/>
          </a:ln>
        </p:spPr>
      </p:pic>
      <p:sp>
        <p:nvSpPr>
          <p:cNvPr id="8203" name="Rectangle 10"/>
          <p:cNvSpPr>
            <a:spLocks noChangeArrowheads="1"/>
          </p:cNvSpPr>
          <p:nvPr/>
        </p:nvSpPr>
        <p:spPr bwMode="auto">
          <a:xfrm>
            <a:off x="3276600" y="989013"/>
            <a:ext cx="3581400" cy="460375"/>
          </a:xfrm>
          <a:prstGeom prst="rect">
            <a:avLst/>
          </a:prstGeom>
          <a:no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400" b="1">
                <a:solidFill>
                  <a:srgbClr val="FFFFFF"/>
                </a:solidFill>
              </a:rPr>
              <a:t>Образец №1</a:t>
            </a:r>
            <a:r>
              <a:rPr lang="ru-RU">
                <a:solidFill>
                  <a:srgbClr val="FFFFFF"/>
                </a:solidFill>
              </a:rPr>
              <a:t> </a:t>
            </a:r>
          </a:p>
        </p:txBody>
      </p:sp>
      <p:sp>
        <p:nvSpPr>
          <p:cNvPr id="8204" name="Line 11"/>
          <p:cNvSpPr>
            <a:spLocks noChangeShapeType="1"/>
          </p:cNvSpPr>
          <p:nvPr/>
        </p:nvSpPr>
        <p:spPr bwMode="auto">
          <a:xfrm>
            <a:off x="3810000" y="1447800"/>
            <a:ext cx="381000" cy="457200"/>
          </a:xfrm>
          <a:prstGeom prst="line">
            <a:avLst/>
          </a:prstGeom>
          <a:noFill/>
          <a:ln w="19080" cap="sq">
            <a:solidFill>
              <a:srgbClr val="FFFFFF"/>
            </a:solidFill>
            <a:miter lim="800000"/>
            <a:headEnd/>
            <a:tailEnd type="triangle" w="med" len="med"/>
          </a:ln>
        </p:spPr>
        <p:txBody>
          <a:bodyPr/>
          <a:lstStyle/>
          <a:p>
            <a:endParaRPr lang="ru-RU"/>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144463"/>
            <a:ext cx="8001000" cy="1531937"/>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b="1">
                <a:solidFill>
                  <a:srgbClr val="FFFF00"/>
                </a:solidFill>
                <a:effectLst>
                  <a:outerShdw blurRad="38100" dist="38100" dir="2700000" algn="tl">
                    <a:srgbClr val="000000"/>
                  </a:outerShdw>
                </a:effectLst>
              </a:rPr>
              <a:t>2.</a:t>
            </a:r>
            <a:r>
              <a:rPr lang="ru-RU" sz="2400">
                <a:solidFill>
                  <a:srgbClr val="FFFF00"/>
                </a:solidFill>
                <a:effectLst>
                  <a:outerShdw blurRad="38100" dist="38100" dir="2700000" algn="tl">
                    <a:srgbClr val="000000"/>
                  </a:outerShdw>
                </a:effectLst>
              </a:rPr>
              <a:t> Нагреть масло в кастрюле. При нагревании настоящего сливочного масла на дне образуется осадок из хлопьев. Если растопленная масса останется однородной, значит, это спред </a:t>
            </a:r>
            <a:r>
              <a:rPr lang="ru-RU" sz="2400" b="1">
                <a:solidFill>
                  <a:srgbClr val="FFFF00"/>
                </a:solidFill>
                <a:effectLst>
                  <a:outerShdw blurRad="38100" dist="38100" dir="2700000" algn="tl">
                    <a:srgbClr val="000000"/>
                  </a:outerShdw>
                </a:effectLst>
              </a:rPr>
              <a:t>или даже маргарин.</a:t>
            </a:r>
            <a:br>
              <a:rPr lang="ru-RU" sz="2400" b="1">
                <a:solidFill>
                  <a:srgbClr val="FFFF00"/>
                </a:solidFill>
                <a:effectLst>
                  <a:outerShdw blurRad="38100" dist="38100" dir="2700000" algn="tl">
                    <a:srgbClr val="000000"/>
                  </a:outerShdw>
                </a:effectLst>
              </a:rPr>
            </a:br>
            <a:endParaRPr lang="ru-RU" sz="2400" b="1">
              <a:solidFill>
                <a:srgbClr val="FFFF00"/>
              </a:solidFill>
              <a:effectLst>
                <a:outerShdw blurRad="38100" dist="38100" dir="2700000" algn="tl">
                  <a:srgbClr val="000000"/>
                </a:outerShdw>
              </a:effectLst>
            </a:endParaRPr>
          </a:p>
        </p:txBody>
      </p:sp>
      <p:pic>
        <p:nvPicPr>
          <p:cNvPr id="10242" name="Picture 2"/>
          <p:cNvPicPr>
            <a:picLocks noChangeAspect="1" noChangeArrowheads="1"/>
          </p:cNvPicPr>
          <p:nvPr/>
        </p:nvPicPr>
        <p:blipFill>
          <a:blip r:embed="rId3"/>
          <a:srcRect/>
          <a:stretch>
            <a:fillRect/>
          </a:stretch>
        </p:blipFill>
        <p:spPr bwMode="auto">
          <a:xfrm>
            <a:off x="4248150" y="1981200"/>
            <a:ext cx="4419600" cy="2743200"/>
          </a:xfrm>
          <a:prstGeom prst="rect">
            <a:avLst/>
          </a:prstGeom>
          <a:noFill/>
          <a:ln w="9525">
            <a:noFill/>
            <a:round/>
            <a:headEnd/>
            <a:tailEnd/>
          </a:ln>
        </p:spPr>
      </p:pic>
      <p:pic>
        <p:nvPicPr>
          <p:cNvPr id="10243" name="Picture 3"/>
          <p:cNvPicPr>
            <a:picLocks noChangeAspect="1" noChangeArrowheads="1"/>
          </p:cNvPicPr>
          <p:nvPr/>
        </p:nvPicPr>
        <p:blipFill>
          <a:blip r:embed="rId4"/>
          <a:srcRect/>
          <a:stretch>
            <a:fillRect/>
          </a:stretch>
        </p:blipFill>
        <p:spPr bwMode="auto">
          <a:xfrm>
            <a:off x="0" y="1981200"/>
            <a:ext cx="4419600" cy="2819400"/>
          </a:xfrm>
          <a:prstGeom prst="rect">
            <a:avLst/>
          </a:prstGeom>
          <a:noFill/>
          <a:ln w="9525">
            <a:noFill/>
            <a:round/>
            <a:headEnd/>
            <a:tailEnd/>
          </a:ln>
        </p:spPr>
      </p:pic>
      <p:pic>
        <p:nvPicPr>
          <p:cNvPr id="10244" name="Picture 4"/>
          <p:cNvPicPr>
            <a:picLocks noChangeAspect="1" noChangeArrowheads="1"/>
          </p:cNvPicPr>
          <p:nvPr/>
        </p:nvPicPr>
        <p:blipFill>
          <a:blip r:embed="rId5"/>
          <a:srcRect/>
          <a:stretch>
            <a:fillRect/>
          </a:stretch>
        </p:blipFill>
        <p:spPr bwMode="auto">
          <a:xfrm>
            <a:off x="4419600" y="4419600"/>
            <a:ext cx="4419600" cy="2438400"/>
          </a:xfrm>
          <a:prstGeom prst="rect">
            <a:avLst/>
          </a:prstGeom>
          <a:noFill/>
          <a:ln w="9525">
            <a:noFill/>
            <a:round/>
            <a:headEnd/>
            <a:tailEnd/>
          </a:ln>
        </p:spPr>
      </p:pic>
      <p:sp>
        <p:nvSpPr>
          <p:cNvPr id="9222" name="Line 5"/>
          <p:cNvSpPr>
            <a:spLocks noChangeShapeType="1"/>
          </p:cNvSpPr>
          <p:nvPr/>
        </p:nvSpPr>
        <p:spPr bwMode="auto">
          <a:xfrm>
            <a:off x="1219200" y="2057400"/>
            <a:ext cx="685800" cy="762000"/>
          </a:xfrm>
          <a:prstGeom prst="line">
            <a:avLst/>
          </a:prstGeom>
          <a:noFill/>
          <a:ln w="9360" cap="sq">
            <a:solidFill>
              <a:srgbClr val="FFFFFF"/>
            </a:solidFill>
            <a:miter lim="800000"/>
            <a:headEnd/>
            <a:tailEnd type="triangle" w="med" len="med"/>
          </a:ln>
        </p:spPr>
        <p:txBody>
          <a:bodyPr/>
          <a:lstStyle/>
          <a:p>
            <a:endParaRPr lang="ru-RU"/>
          </a:p>
        </p:txBody>
      </p:sp>
      <p:sp>
        <p:nvSpPr>
          <p:cNvPr id="9223" name="Line 6"/>
          <p:cNvSpPr>
            <a:spLocks noChangeShapeType="1"/>
          </p:cNvSpPr>
          <p:nvPr/>
        </p:nvSpPr>
        <p:spPr bwMode="auto">
          <a:xfrm flipH="1">
            <a:off x="6780213" y="1981200"/>
            <a:ext cx="460375" cy="685800"/>
          </a:xfrm>
          <a:prstGeom prst="line">
            <a:avLst/>
          </a:prstGeom>
          <a:noFill/>
          <a:ln w="9360" cap="sq">
            <a:solidFill>
              <a:srgbClr val="FFFFFF"/>
            </a:solidFill>
            <a:miter lim="800000"/>
            <a:headEnd/>
            <a:tailEnd type="triangle" w="med" len="med"/>
          </a:ln>
        </p:spPr>
        <p:txBody>
          <a:bodyPr/>
          <a:lstStyle/>
          <a:p>
            <a:endParaRPr lang="ru-RU"/>
          </a:p>
        </p:txBody>
      </p:sp>
      <p:sp>
        <p:nvSpPr>
          <p:cNvPr id="9224" name="Line 7"/>
          <p:cNvSpPr>
            <a:spLocks noChangeShapeType="1"/>
          </p:cNvSpPr>
          <p:nvPr/>
        </p:nvSpPr>
        <p:spPr bwMode="auto">
          <a:xfrm>
            <a:off x="5181600" y="4724400"/>
            <a:ext cx="762000" cy="457200"/>
          </a:xfrm>
          <a:prstGeom prst="line">
            <a:avLst/>
          </a:prstGeom>
          <a:noFill/>
          <a:ln w="9360" cap="sq">
            <a:solidFill>
              <a:srgbClr val="FFFFFF"/>
            </a:solidFill>
            <a:miter lim="800000"/>
            <a:headEnd/>
            <a:tailEnd type="triangle" w="med" len="med"/>
          </a:ln>
        </p:spPr>
        <p:txBody>
          <a:bodyPr/>
          <a:lstStyle/>
          <a:p>
            <a:endParaRPr lang="ru-RU"/>
          </a:p>
        </p:txBody>
      </p:sp>
      <p:sp>
        <p:nvSpPr>
          <p:cNvPr id="9225" name="Rectangle 8"/>
          <p:cNvSpPr>
            <a:spLocks noChangeArrowheads="1"/>
          </p:cNvSpPr>
          <p:nvPr/>
        </p:nvSpPr>
        <p:spPr bwMode="auto">
          <a:xfrm>
            <a:off x="381000" y="1568450"/>
            <a:ext cx="1752600" cy="703263"/>
          </a:xfrm>
          <a:prstGeom prst="rect">
            <a:avLst/>
          </a:prstGeom>
          <a:no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000" b="1">
                <a:solidFill>
                  <a:srgbClr val="FFFF00"/>
                </a:solidFill>
              </a:rPr>
              <a:t>Образец №1</a:t>
            </a:r>
            <a:r>
              <a:rPr lang="ru-RU" sz="2000">
                <a:solidFill>
                  <a:srgbClr val="FFFFFF"/>
                </a:solidFill>
              </a:rPr>
              <a:t> </a:t>
            </a:r>
          </a:p>
        </p:txBody>
      </p:sp>
      <p:sp>
        <p:nvSpPr>
          <p:cNvPr id="9226" name="Rectangle 9"/>
          <p:cNvSpPr>
            <a:spLocks noChangeArrowheads="1"/>
          </p:cNvSpPr>
          <p:nvPr/>
        </p:nvSpPr>
        <p:spPr bwMode="auto">
          <a:xfrm>
            <a:off x="6696075" y="1871663"/>
            <a:ext cx="1809750" cy="398462"/>
          </a:xfrm>
          <a:prstGeom prst="rect">
            <a:avLst/>
          </a:prstGeom>
          <a:noFill/>
          <a:ln w="9525">
            <a:noFill/>
            <a:round/>
            <a:headEnd/>
            <a:tailEnd/>
          </a:ln>
        </p:spPr>
        <p:txBody>
          <a:bodyPr wrap="non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000" b="1">
                <a:solidFill>
                  <a:srgbClr val="FFFF00"/>
                </a:solidFill>
              </a:rPr>
              <a:t>Образец №2</a:t>
            </a:r>
            <a:r>
              <a:rPr lang="ru-RU">
                <a:solidFill>
                  <a:srgbClr val="FFFFFF"/>
                </a:solidFill>
              </a:rPr>
              <a:t> </a:t>
            </a:r>
          </a:p>
        </p:txBody>
      </p:sp>
      <p:sp>
        <p:nvSpPr>
          <p:cNvPr id="9227" name="Rectangle 10"/>
          <p:cNvSpPr>
            <a:spLocks noChangeArrowheads="1"/>
          </p:cNvSpPr>
          <p:nvPr/>
        </p:nvSpPr>
        <p:spPr bwMode="auto">
          <a:xfrm>
            <a:off x="4572000" y="4494213"/>
            <a:ext cx="1809750" cy="398462"/>
          </a:xfrm>
          <a:prstGeom prst="rect">
            <a:avLst/>
          </a:prstGeom>
          <a:noFill/>
          <a:ln w="9525">
            <a:noFill/>
            <a:round/>
            <a:headEnd/>
            <a:tailEnd/>
          </a:ln>
        </p:spPr>
        <p:txBody>
          <a:bodyPr wrap="non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000" b="1">
                <a:solidFill>
                  <a:srgbClr val="FFFF00"/>
                </a:solidFill>
              </a:rPr>
              <a:t>Образец №3</a:t>
            </a:r>
            <a:r>
              <a:rPr lang="ru-RU">
                <a:solidFill>
                  <a:srgbClr val="FFFFFF"/>
                </a:solidFill>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fill="hold" nodeType="withEffect">
                                  <p:stCondLst>
                                    <p:cond delay="0"/>
                                  </p:stCondLst>
                                  <p:childTnLst>
                                    <p:set>
                                      <p:cBhvr additive="repl">
                                        <p:cTn id="6" dur="1" fill="hold">
                                          <p:stCondLst>
                                            <p:cond delay="0"/>
                                          </p:stCondLst>
                                        </p:cTn>
                                        <p:tgtEl>
                                          <p:spTgt spid="10241"/>
                                        </p:tgtEl>
                                        <p:attrNameLst>
                                          <p:attrName>style.visibility</p:attrName>
                                        </p:attrNameLst>
                                      </p:cBhvr>
                                      <p:to>
                                        <p:strVal val="visible"/>
                                      </p:to>
                                    </p:set>
                                    <p:anim calcmode="lin" valueType="num">
                                      <p:cBhvr additive="repl">
                                        <p:cTn id="7" dur="1000" fill="hold"/>
                                        <p:tgtEl>
                                          <p:spTgt spid="10241"/>
                                        </p:tgtEl>
                                        <p:attrNameLst>
                                          <p:attrName>ppt_x</p:attrName>
                                        </p:attrNameLst>
                                      </p:cBhvr>
                                      <p:tavLst>
                                        <p:tav tm="100000">
                                          <p:val>
                                            <p:strVal val="#ppt_x-.2"/>
                                          </p:val>
                                        </p:tav>
                                        <p:tav tm="100000">
                                          <p:val>
                                            <p:strVal val="#ppt_x"/>
                                          </p:val>
                                        </p:tav>
                                      </p:tavLst>
                                    </p:anim>
                                    <p:anim calcmode="lin" valueType="num">
                                      <p:cBhvr additive="repl">
                                        <p:cTn id="8" dur="1000" fill="hold"/>
                                        <p:tgtEl>
                                          <p:spTgt spid="10241"/>
                                        </p:tgtEl>
                                        <p:attrNameLst>
                                          <p:attrName>ppt_y</p:attrName>
                                        </p:attrNameLst>
                                      </p:cBhvr>
                                      <p:tavLst>
                                        <p:tav tm="100000">
                                          <p:val>
                                            <p:strVal val="#ppt_y"/>
                                          </p:val>
                                        </p:tav>
                                        <p:tav tm="100000">
                                          <p:val>
                                            <p:strVal val="#ppt_y"/>
                                          </p:val>
                                        </p:tav>
                                      </p:tavLst>
                                    </p:anim>
                                    <p:animEffect transition="in" filter="wipe(right)">
                                      <p:cBhvr additive="repl">
                                        <p:cTn id="9" dur="1000"/>
                                        <p:tgtEl>
                                          <p:spTgt spid="10241"/>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fill="hold" nodeType="clickEffect">
                                  <p:stCondLst>
                                    <p:cond delay="0"/>
                                  </p:stCondLst>
                                  <p:childTnLst>
                                    <p:set>
                                      <p:cBhvr additive="repl">
                                        <p:cTn id="13" dur="1" fill="hold">
                                          <p:stCondLst>
                                            <p:cond delay="0"/>
                                          </p:stCondLst>
                                        </p:cTn>
                                        <p:tgtEl>
                                          <p:spTgt spid="10242"/>
                                        </p:tgtEl>
                                        <p:attrNameLst>
                                          <p:attrName>style.visibility</p:attrName>
                                        </p:attrNameLst>
                                      </p:cBhvr>
                                      <p:to>
                                        <p:strVal val="visible"/>
                                      </p:to>
                                    </p:set>
                                    <p:animEffect transition="in" filter="fade">
                                      <p:cBhvr additive="repl">
                                        <p:cTn id="14" dur="500"/>
                                        <p:tgtEl>
                                          <p:spTgt spid="10242"/>
                                        </p:tgtEl>
                                      </p:cBhvr>
                                    </p:animEffect>
                                    <p:anim calcmode="lin" valueType="num">
                                      <p:cBhvr additive="repl">
                                        <p:cTn id="15" dur="500" fill="hold"/>
                                        <p:tgtEl>
                                          <p:spTgt spid="10242"/>
                                        </p:tgtEl>
                                        <p:attrNameLst>
                                          <p:attrName>ppt_x</p:attrName>
                                        </p:attrNameLst>
                                      </p:cBhvr>
                                      <p:tavLst>
                                        <p:tav tm="100000">
                                          <p:val>
                                            <p:strVal val="#ppt_x"/>
                                          </p:val>
                                        </p:tav>
                                        <p:tav tm="100000">
                                          <p:val>
                                            <p:strVal val="#ppt_x"/>
                                          </p:val>
                                        </p:tav>
                                      </p:tavLst>
                                    </p:anim>
                                    <p:anim calcmode="lin" valueType="num">
                                      <p:cBhvr additive="repl">
                                        <p:cTn id="16" dur="500" fill="hold"/>
                                        <p:tgtEl>
                                          <p:spTgt spid="10242"/>
                                        </p:tgtEl>
                                        <p:attrNameLst>
                                          <p:attrName>ppt_y</p:attrName>
                                        </p:attrNameLst>
                                      </p:cBhvr>
                                      <p:tavLst>
                                        <p:tav tm="10000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fill="hold" nodeType="clickEffect">
                                  <p:stCondLst>
                                    <p:cond delay="0"/>
                                  </p:stCondLst>
                                  <p:childTnLst>
                                    <p:set>
                                      <p:cBhvr additive="repl">
                                        <p:cTn id="20" dur="1" fill="hold">
                                          <p:stCondLst>
                                            <p:cond delay="0"/>
                                          </p:stCondLst>
                                        </p:cTn>
                                        <p:tgtEl>
                                          <p:spTgt spid="10243"/>
                                        </p:tgtEl>
                                        <p:attrNameLst>
                                          <p:attrName>style.visibility</p:attrName>
                                        </p:attrNameLst>
                                      </p:cBhvr>
                                      <p:to>
                                        <p:strVal val="visible"/>
                                      </p:to>
                                    </p:set>
                                    <p:animEffect transition="in" filter="fade">
                                      <p:cBhvr additive="repl">
                                        <p:cTn id="21" dur="500"/>
                                        <p:tgtEl>
                                          <p:spTgt spid="10243"/>
                                        </p:tgtEl>
                                      </p:cBhvr>
                                    </p:animEffect>
                                    <p:anim calcmode="lin" valueType="num">
                                      <p:cBhvr additive="repl">
                                        <p:cTn id="22" dur="500" fill="hold"/>
                                        <p:tgtEl>
                                          <p:spTgt spid="10243"/>
                                        </p:tgtEl>
                                        <p:attrNameLst>
                                          <p:attrName>ppt_x</p:attrName>
                                        </p:attrNameLst>
                                      </p:cBhvr>
                                      <p:tavLst>
                                        <p:tav tm="100000">
                                          <p:val>
                                            <p:strVal val="#ppt_x"/>
                                          </p:val>
                                        </p:tav>
                                        <p:tav tm="100000">
                                          <p:val>
                                            <p:strVal val="#ppt_x"/>
                                          </p:val>
                                        </p:tav>
                                      </p:tavLst>
                                    </p:anim>
                                    <p:anim calcmode="lin" valueType="num">
                                      <p:cBhvr additive="repl">
                                        <p:cTn id="23" dur="500" fill="hold"/>
                                        <p:tgtEl>
                                          <p:spTgt spid="10243"/>
                                        </p:tgtEl>
                                        <p:attrNameLst>
                                          <p:attrName>ppt_y</p:attrName>
                                        </p:attrNameLst>
                                      </p:cBhvr>
                                      <p:tavLst>
                                        <p:tav tm="10000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fill="hold" nodeType="clickEffect">
                                  <p:stCondLst>
                                    <p:cond delay="0"/>
                                  </p:stCondLst>
                                  <p:childTnLst>
                                    <p:set>
                                      <p:cBhvr additive="repl">
                                        <p:cTn id="27" dur="1" fill="hold">
                                          <p:stCondLst>
                                            <p:cond delay="0"/>
                                          </p:stCondLst>
                                        </p:cTn>
                                        <p:tgtEl>
                                          <p:spTgt spid="10244"/>
                                        </p:tgtEl>
                                        <p:attrNameLst>
                                          <p:attrName>style.visibility</p:attrName>
                                        </p:attrNameLst>
                                      </p:cBhvr>
                                      <p:to>
                                        <p:strVal val="visible"/>
                                      </p:to>
                                    </p:set>
                                    <p:animEffect transition="in" filter="fade">
                                      <p:cBhvr additive="repl">
                                        <p:cTn id="28" dur="500"/>
                                        <p:tgtEl>
                                          <p:spTgt spid="10244"/>
                                        </p:tgtEl>
                                      </p:cBhvr>
                                    </p:animEffect>
                                    <p:anim calcmode="lin" valueType="num">
                                      <p:cBhvr additive="repl">
                                        <p:cTn id="29" dur="500" fill="hold"/>
                                        <p:tgtEl>
                                          <p:spTgt spid="10244"/>
                                        </p:tgtEl>
                                        <p:attrNameLst>
                                          <p:attrName>ppt_x</p:attrName>
                                        </p:attrNameLst>
                                      </p:cBhvr>
                                      <p:tavLst>
                                        <p:tav tm="100000">
                                          <p:val>
                                            <p:strVal val="#ppt_x"/>
                                          </p:val>
                                        </p:tav>
                                        <p:tav tm="100000">
                                          <p:val>
                                            <p:strVal val="#ppt_x"/>
                                          </p:val>
                                        </p:tav>
                                      </p:tavLst>
                                    </p:anim>
                                    <p:anim calcmode="lin" valueType="num">
                                      <p:cBhvr additive="repl">
                                        <p:cTn id="30" dur="500" fill="hold"/>
                                        <p:tgtEl>
                                          <p:spTgt spid="10244"/>
                                        </p:tgtEl>
                                        <p:attrNameLst>
                                          <p:attrName>ppt_y</p:attrName>
                                        </p:attrNameLst>
                                      </p:cBhvr>
                                      <p:tavLst>
                                        <p:tav tm="10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457200" y="0"/>
            <a:ext cx="8229600" cy="1417638"/>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000" b="1">
                <a:solidFill>
                  <a:srgbClr val="FFFF00"/>
                </a:solidFill>
                <a:effectLst>
                  <a:outerShdw blurRad="38100" dist="38100" dir="2700000" algn="tl">
                    <a:srgbClr val="000000"/>
                  </a:outerShdw>
                </a:effectLst>
              </a:rPr>
              <a:t>3.</a:t>
            </a:r>
            <a:r>
              <a:rPr lang="ru-RU" sz="2000">
                <a:solidFill>
                  <a:srgbClr val="FFFF00"/>
                </a:solidFill>
                <a:effectLst>
                  <a:outerShdw blurRad="38100" dist="38100" dir="2700000" algn="tl">
                    <a:srgbClr val="000000"/>
                  </a:outerShdw>
                </a:effectLst>
              </a:rPr>
              <a:t> Отправить масло в морозилку на несколько часов. Масло с добавлением растительных масел будет резаться мягко, а настоящее - колоться.</a:t>
            </a:r>
            <a:br>
              <a:rPr lang="ru-RU" sz="2000">
                <a:solidFill>
                  <a:srgbClr val="FFFF00"/>
                </a:solidFill>
                <a:effectLst>
                  <a:outerShdw blurRad="38100" dist="38100" dir="2700000" algn="tl">
                    <a:srgbClr val="000000"/>
                  </a:outerShdw>
                </a:effectLst>
              </a:rPr>
            </a:br>
            <a:endParaRPr lang="ru-RU" sz="2000">
              <a:solidFill>
                <a:srgbClr val="FFFF00"/>
              </a:solidFill>
              <a:effectLst>
                <a:outerShdw blurRad="38100" dist="38100" dir="2700000" algn="tl">
                  <a:srgbClr val="000000"/>
                </a:outerShdw>
              </a:effectLst>
            </a:endParaRPr>
          </a:p>
        </p:txBody>
      </p:sp>
      <p:pic>
        <p:nvPicPr>
          <p:cNvPr id="11266" name="Picture 2"/>
          <p:cNvPicPr>
            <a:picLocks noChangeAspect="1" noChangeArrowheads="1"/>
          </p:cNvPicPr>
          <p:nvPr/>
        </p:nvPicPr>
        <p:blipFill>
          <a:blip r:embed="rId3"/>
          <a:srcRect/>
          <a:stretch>
            <a:fillRect/>
          </a:stretch>
        </p:blipFill>
        <p:spPr bwMode="auto">
          <a:xfrm>
            <a:off x="228600" y="1106488"/>
            <a:ext cx="3962400" cy="2817812"/>
          </a:xfrm>
          <a:prstGeom prst="rect">
            <a:avLst/>
          </a:prstGeom>
          <a:noFill/>
          <a:ln w="9525">
            <a:noFill/>
            <a:round/>
            <a:headEnd/>
            <a:tailEnd/>
          </a:ln>
        </p:spPr>
      </p:pic>
      <p:pic>
        <p:nvPicPr>
          <p:cNvPr id="11267" name="Picture 3"/>
          <p:cNvPicPr>
            <a:picLocks noChangeAspect="1" noChangeArrowheads="1"/>
          </p:cNvPicPr>
          <p:nvPr/>
        </p:nvPicPr>
        <p:blipFill>
          <a:blip r:embed="rId4" cstate="print"/>
          <a:srcRect/>
          <a:stretch>
            <a:fillRect/>
          </a:stretch>
        </p:blipFill>
        <p:spPr bwMode="auto">
          <a:xfrm>
            <a:off x="4343400" y="1109663"/>
            <a:ext cx="4267200" cy="2774950"/>
          </a:xfrm>
          <a:prstGeom prst="rect">
            <a:avLst/>
          </a:prstGeom>
          <a:noFill/>
          <a:ln w="9525">
            <a:noFill/>
            <a:round/>
            <a:headEnd/>
            <a:tailEnd/>
          </a:ln>
        </p:spPr>
      </p:pic>
      <p:pic>
        <p:nvPicPr>
          <p:cNvPr id="11268" name="Picture 4"/>
          <p:cNvPicPr>
            <a:picLocks noChangeAspect="1" noChangeArrowheads="1"/>
          </p:cNvPicPr>
          <p:nvPr/>
        </p:nvPicPr>
        <p:blipFill>
          <a:blip r:embed="rId5"/>
          <a:srcRect/>
          <a:stretch>
            <a:fillRect/>
          </a:stretch>
        </p:blipFill>
        <p:spPr bwMode="auto">
          <a:xfrm>
            <a:off x="228600" y="3960813"/>
            <a:ext cx="3978275" cy="2744787"/>
          </a:xfrm>
          <a:prstGeom prst="rect">
            <a:avLst/>
          </a:prstGeom>
          <a:noFill/>
          <a:ln w="9525">
            <a:noFill/>
            <a:round/>
            <a:headEnd/>
            <a:tailEnd/>
          </a:ln>
        </p:spPr>
      </p:pic>
      <p:pic>
        <p:nvPicPr>
          <p:cNvPr id="11269" name="Picture 5"/>
          <p:cNvPicPr>
            <a:picLocks noChangeAspect="1" noChangeArrowheads="1"/>
          </p:cNvPicPr>
          <p:nvPr/>
        </p:nvPicPr>
        <p:blipFill>
          <a:blip r:embed="rId6"/>
          <a:srcRect/>
          <a:stretch>
            <a:fillRect/>
          </a:stretch>
        </p:blipFill>
        <p:spPr bwMode="auto">
          <a:xfrm>
            <a:off x="4343400" y="3938588"/>
            <a:ext cx="4267200" cy="2735262"/>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fill="hold" nodeType="withEffect">
                                  <p:stCondLst>
                                    <p:cond delay="0"/>
                                  </p:stCondLst>
                                  <p:childTnLst>
                                    <p:set>
                                      <p:cBhvr additive="repl">
                                        <p:cTn id="6" dur="1" fill="hold">
                                          <p:stCondLst>
                                            <p:cond delay="0"/>
                                          </p:stCondLst>
                                        </p:cTn>
                                        <p:tgtEl>
                                          <p:spTgt spid="11265"/>
                                        </p:tgtEl>
                                        <p:attrNameLst>
                                          <p:attrName>style.visibility</p:attrName>
                                        </p:attrNameLst>
                                      </p:cBhvr>
                                      <p:to>
                                        <p:strVal val="visible"/>
                                      </p:to>
                                    </p:set>
                                    <p:anim calcmode="lin" valueType="num">
                                      <p:cBhvr additive="repl">
                                        <p:cTn id="7" dur="1000" fill="hold"/>
                                        <p:tgtEl>
                                          <p:spTgt spid="11265"/>
                                        </p:tgtEl>
                                        <p:attrNameLst>
                                          <p:attrName>ppt_x</p:attrName>
                                        </p:attrNameLst>
                                      </p:cBhvr>
                                      <p:tavLst>
                                        <p:tav tm="100000">
                                          <p:val>
                                            <p:strVal val="#ppt_x-.2"/>
                                          </p:val>
                                        </p:tav>
                                        <p:tav tm="100000">
                                          <p:val>
                                            <p:strVal val="#ppt_x"/>
                                          </p:val>
                                        </p:tav>
                                      </p:tavLst>
                                    </p:anim>
                                    <p:anim calcmode="lin" valueType="num">
                                      <p:cBhvr additive="repl">
                                        <p:cTn id="8" dur="1000" fill="hold"/>
                                        <p:tgtEl>
                                          <p:spTgt spid="11265"/>
                                        </p:tgtEl>
                                        <p:attrNameLst>
                                          <p:attrName>ppt_y</p:attrName>
                                        </p:attrNameLst>
                                      </p:cBhvr>
                                      <p:tavLst>
                                        <p:tav tm="100000">
                                          <p:val>
                                            <p:strVal val="#ppt_y"/>
                                          </p:val>
                                        </p:tav>
                                        <p:tav tm="100000">
                                          <p:val>
                                            <p:strVal val="#ppt_y"/>
                                          </p:val>
                                        </p:tav>
                                      </p:tavLst>
                                    </p:anim>
                                    <p:animEffect transition="in" filter="wipe(right)">
                                      <p:cBhvr additive="repl">
                                        <p:cTn id="9" dur="1000"/>
                                        <p:tgtEl>
                                          <p:spTgt spid="11265"/>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fill="hold" nodeType="clickEffect">
                                  <p:stCondLst>
                                    <p:cond delay="0"/>
                                  </p:stCondLst>
                                  <p:childTnLst>
                                    <p:set>
                                      <p:cBhvr additive="repl">
                                        <p:cTn id="13" dur="1" fill="hold">
                                          <p:stCondLst>
                                            <p:cond delay="0"/>
                                          </p:stCondLst>
                                        </p:cTn>
                                        <p:tgtEl>
                                          <p:spTgt spid="11266"/>
                                        </p:tgtEl>
                                        <p:attrNameLst>
                                          <p:attrName>style.visibility</p:attrName>
                                        </p:attrNameLst>
                                      </p:cBhvr>
                                      <p:to>
                                        <p:strVal val="visible"/>
                                      </p:to>
                                    </p:set>
                                    <p:animEffect transition="in" filter="fade">
                                      <p:cBhvr additive="repl">
                                        <p:cTn id="14" dur="500"/>
                                        <p:tgtEl>
                                          <p:spTgt spid="11266"/>
                                        </p:tgtEl>
                                      </p:cBhvr>
                                    </p:animEffect>
                                    <p:anim calcmode="lin" valueType="num">
                                      <p:cBhvr additive="repl">
                                        <p:cTn id="15" dur="500" fill="hold"/>
                                        <p:tgtEl>
                                          <p:spTgt spid="11266"/>
                                        </p:tgtEl>
                                        <p:attrNameLst>
                                          <p:attrName>ppt_x</p:attrName>
                                        </p:attrNameLst>
                                      </p:cBhvr>
                                      <p:tavLst>
                                        <p:tav tm="100000">
                                          <p:val>
                                            <p:strVal val="#ppt_x"/>
                                          </p:val>
                                        </p:tav>
                                        <p:tav tm="100000">
                                          <p:val>
                                            <p:strVal val="#ppt_x"/>
                                          </p:val>
                                        </p:tav>
                                      </p:tavLst>
                                    </p:anim>
                                    <p:anim calcmode="lin" valueType="num">
                                      <p:cBhvr additive="repl">
                                        <p:cTn id="16" dur="500" fill="hold"/>
                                        <p:tgtEl>
                                          <p:spTgt spid="11266"/>
                                        </p:tgtEl>
                                        <p:attrNameLst>
                                          <p:attrName>ppt_y</p:attrName>
                                        </p:attrNameLst>
                                      </p:cBhvr>
                                      <p:tavLst>
                                        <p:tav tm="10000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fill="hold" nodeType="clickEffect">
                                  <p:stCondLst>
                                    <p:cond delay="0"/>
                                  </p:stCondLst>
                                  <p:childTnLst>
                                    <p:set>
                                      <p:cBhvr additive="repl">
                                        <p:cTn id="20" dur="1" fill="hold">
                                          <p:stCondLst>
                                            <p:cond delay="0"/>
                                          </p:stCondLst>
                                        </p:cTn>
                                        <p:tgtEl>
                                          <p:spTgt spid="11267"/>
                                        </p:tgtEl>
                                        <p:attrNameLst>
                                          <p:attrName>style.visibility</p:attrName>
                                        </p:attrNameLst>
                                      </p:cBhvr>
                                      <p:to>
                                        <p:strVal val="visible"/>
                                      </p:to>
                                    </p:set>
                                    <p:animEffect transition="in" filter="fade">
                                      <p:cBhvr additive="repl">
                                        <p:cTn id="21" dur="500"/>
                                        <p:tgtEl>
                                          <p:spTgt spid="11267"/>
                                        </p:tgtEl>
                                      </p:cBhvr>
                                    </p:animEffect>
                                    <p:anim calcmode="lin" valueType="num">
                                      <p:cBhvr additive="repl">
                                        <p:cTn id="22" dur="500" fill="hold"/>
                                        <p:tgtEl>
                                          <p:spTgt spid="11267"/>
                                        </p:tgtEl>
                                        <p:attrNameLst>
                                          <p:attrName>ppt_x</p:attrName>
                                        </p:attrNameLst>
                                      </p:cBhvr>
                                      <p:tavLst>
                                        <p:tav tm="100000">
                                          <p:val>
                                            <p:strVal val="#ppt_x"/>
                                          </p:val>
                                        </p:tav>
                                        <p:tav tm="100000">
                                          <p:val>
                                            <p:strVal val="#ppt_x"/>
                                          </p:val>
                                        </p:tav>
                                      </p:tavLst>
                                    </p:anim>
                                    <p:anim calcmode="lin" valueType="num">
                                      <p:cBhvr additive="repl">
                                        <p:cTn id="23" dur="500" fill="hold"/>
                                        <p:tgtEl>
                                          <p:spTgt spid="11267"/>
                                        </p:tgtEl>
                                        <p:attrNameLst>
                                          <p:attrName>ppt_y</p:attrName>
                                        </p:attrNameLst>
                                      </p:cBhvr>
                                      <p:tavLst>
                                        <p:tav tm="10000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fill="hold" nodeType="clickEffect">
                                  <p:stCondLst>
                                    <p:cond delay="0"/>
                                  </p:stCondLst>
                                  <p:childTnLst>
                                    <p:set>
                                      <p:cBhvr additive="repl">
                                        <p:cTn id="27" dur="1" fill="hold">
                                          <p:stCondLst>
                                            <p:cond delay="0"/>
                                          </p:stCondLst>
                                        </p:cTn>
                                        <p:tgtEl>
                                          <p:spTgt spid="11268"/>
                                        </p:tgtEl>
                                        <p:attrNameLst>
                                          <p:attrName>style.visibility</p:attrName>
                                        </p:attrNameLst>
                                      </p:cBhvr>
                                      <p:to>
                                        <p:strVal val="visible"/>
                                      </p:to>
                                    </p:set>
                                    <p:animEffect transition="in" filter="fade">
                                      <p:cBhvr additive="repl">
                                        <p:cTn id="28" dur="500"/>
                                        <p:tgtEl>
                                          <p:spTgt spid="11268"/>
                                        </p:tgtEl>
                                      </p:cBhvr>
                                    </p:animEffect>
                                    <p:anim calcmode="lin" valueType="num">
                                      <p:cBhvr additive="repl">
                                        <p:cTn id="29" dur="500" fill="hold"/>
                                        <p:tgtEl>
                                          <p:spTgt spid="11268"/>
                                        </p:tgtEl>
                                        <p:attrNameLst>
                                          <p:attrName>ppt_x</p:attrName>
                                        </p:attrNameLst>
                                      </p:cBhvr>
                                      <p:tavLst>
                                        <p:tav tm="100000">
                                          <p:val>
                                            <p:strVal val="#ppt_x"/>
                                          </p:val>
                                        </p:tav>
                                        <p:tav tm="100000">
                                          <p:val>
                                            <p:strVal val="#ppt_x"/>
                                          </p:val>
                                        </p:tav>
                                      </p:tavLst>
                                    </p:anim>
                                    <p:anim calcmode="lin" valueType="num">
                                      <p:cBhvr additive="repl">
                                        <p:cTn id="30" dur="500" fill="hold"/>
                                        <p:tgtEl>
                                          <p:spTgt spid="11268"/>
                                        </p:tgtEl>
                                        <p:attrNameLst>
                                          <p:attrName>ppt_y</p:attrName>
                                        </p:attrNameLst>
                                      </p:cBhvr>
                                      <p:tavLst>
                                        <p:tav tm="10000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fill="hold" nodeType="clickEffect">
                                  <p:stCondLst>
                                    <p:cond delay="0"/>
                                  </p:stCondLst>
                                  <p:childTnLst>
                                    <p:set>
                                      <p:cBhvr additive="repl">
                                        <p:cTn id="34" dur="1" fill="hold">
                                          <p:stCondLst>
                                            <p:cond delay="0"/>
                                          </p:stCondLst>
                                        </p:cTn>
                                        <p:tgtEl>
                                          <p:spTgt spid="11269"/>
                                        </p:tgtEl>
                                        <p:attrNameLst>
                                          <p:attrName>style.visibility</p:attrName>
                                        </p:attrNameLst>
                                      </p:cBhvr>
                                      <p:to>
                                        <p:strVal val="visible"/>
                                      </p:to>
                                    </p:set>
                                    <p:animEffect transition="in" filter="fade">
                                      <p:cBhvr additive="repl">
                                        <p:cTn id="35" dur="500"/>
                                        <p:tgtEl>
                                          <p:spTgt spid="11269"/>
                                        </p:tgtEl>
                                      </p:cBhvr>
                                    </p:animEffect>
                                    <p:anim calcmode="lin" valueType="num">
                                      <p:cBhvr additive="repl">
                                        <p:cTn id="36" dur="500" fill="hold"/>
                                        <p:tgtEl>
                                          <p:spTgt spid="11269"/>
                                        </p:tgtEl>
                                        <p:attrNameLst>
                                          <p:attrName>ppt_x</p:attrName>
                                        </p:attrNameLst>
                                      </p:cBhvr>
                                      <p:tavLst>
                                        <p:tav tm="100000">
                                          <p:val>
                                            <p:strVal val="#ppt_x"/>
                                          </p:val>
                                        </p:tav>
                                        <p:tav tm="100000">
                                          <p:val>
                                            <p:strVal val="#ppt_x"/>
                                          </p:val>
                                        </p:tav>
                                      </p:tavLst>
                                    </p:anim>
                                    <p:anim calcmode="lin" valueType="num">
                                      <p:cBhvr additive="repl">
                                        <p:cTn id="37" dur="500" fill="hold"/>
                                        <p:tgtEl>
                                          <p:spTgt spid="11269"/>
                                        </p:tgtEl>
                                        <p:attrNameLst>
                                          <p:attrName>ppt_y</p:attrName>
                                        </p:attrNameLst>
                                      </p:cBhvr>
                                      <p:tavLst>
                                        <p:tav tm="10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57200" y="207963"/>
            <a:ext cx="8229600" cy="1139825"/>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400" b="1">
                <a:solidFill>
                  <a:srgbClr val="FFFF00"/>
                </a:solidFill>
                <a:effectLst>
                  <a:outerShdw blurRad="38100" dist="38100" dir="2700000" algn="tl">
                    <a:srgbClr val="000000"/>
                  </a:outerShdw>
                </a:effectLst>
              </a:rPr>
              <a:t>4.</a:t>
            </a:r>
            <a:r>
              <a:rPr lang="ru-RU" sz="2400">
                <a:solidFill>
                  <a:srgbClr val="FFFF00"/>
                </a:solidFill>
                <a:effectLst>
                  <a:outerShdw blurRad="38100" dist="38100" dir="2700000" algn="tl">
                    <a:srgbClr val="000000"/>
                  </a:outerShdw>
                </a:effectLst>
              </a:rPr>
              <a:t> Оставить кусочек масла на пару часиков при комнатной температуре. Кусочек настоящего масла сохранит свою форму, а спред - расползется.</a:t>
            </a:r>
            <a:br>
              <a:rPr lang="ru-RU" sz="2400">
                <a:solidFill>
                  <a:srgbClr val="FFFF00"/>
                </a:solidFill>
                <a:effectLst>
                  <a:outerShdw blurRad="38100" dist="38100" dir="2700000" algn="tl">
                    <a:srgbClr val="000000"/>
                  </a:outerShdw>
                </a:effectLst>
              </a:rPr>
            </a:br>
            <a:endParaRPr lang="ru-RU" sz="2400">
              <a:solidFill>
                <a:srgbClr val="FFFF00"/>
              </a:solidFill>
              <a:effectLst>
                <a:outerShdw blurRad="38100" dist="38100" dir="2700000" algn="tl">
                  <a:srgbClr val="000000"/>
                </a:outerShdw>
              </a:effectLst>
            </a:endParaRPr>
          </a:p>
        </p:txBody>
      </p:sp>
      <p:pic>
        <p:nvPicPr>
          <p:cNvPr id="12290" name="Picture 2"/>
          <p:cNvPicPr>
            <a:picLocks noChangeAspect="1" noChangeArrowheads="1"/>
          </p:cNvPicPr>
          <p:nvPr/>
        </p:nvPicPr>
        <p:blipFill>
          <a:blip r:embed="rId3"/>
          <a:srcRect/>
          <a:stretch>
            <a:fillRect/>
          </a:stretch>
        </p:blipFill>
        <p:spPr bwMode="auto">
          <a:xfrm>
            <a:off x="533400" y="1347788"/>
            <a:ext cx="8305800" cy="5348287"/>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fill="hold" nodeType="withEffect">
                                  <p:stCondLst>
                                    <p:cond delay="0"/>
                                  </p:stCondLst>
                                  <p:childTnLst>
                                    <p:set>
                                      <p:cBhvr additive="repl">
                                        <p:cTn id="6" dur="1" fill="hold">
                                          <p:stCondLst>
                                            <p:cond delay="0"/>
                                          </p:stCondLst>
                                        </p:cTn>
                                        <p:tgtEl>
                                          <p:spTgt spid="12289"/>
                                        </p:tgtEl>
                                        <p:attrNameLst>
                                          <p:attrName>style.visibility</p:attrName>
                                        </p:attrNameLst>
                                      </p:cBhvr>
                                      <p:to>
                                        <p:strVal val="visible"/>
                                      </p:to>
                                    </p:set>
                                    <p:anim calcmode="lin" valueType="num">
                                      <p:cBhvr additive="repl">
                                        <p:cTn id="7" dur="1000" fill="hold"/>
                                        <p:tgtEl>
                                          <p:spTgt spid="12289"/>
                                        </p:tgtEl>
                                        <p:attrNameLst>
                                          <p:attrName>ppt_x</p:attrName>
                                        </p:attrNameLst>
                                      </p:cBhvr>
                                      <p:tavLst>
                                        <p:tav tm="100000">
                                          <p:val>
                                            <p:strVal val="#ppt_x-.2"/>
                                          </p:val>
                                        </p:tav>
                                        <p:tav tm="100000">
                                          <p:val>
                                            <p:strVal val="#ppt_x"/>
                                          </p:val>
                                        </p:tav>
                                      </p:tavLst>
                                    </p:anim>
                                    <p:anim calcmode="lin" valueType="num">
                                      <p:cBhvr additive="repl">
                                        <p:cTn id="8" dur="1000" fill="hold"/>
                                        <p:tgtEl>
                                          <p:spTgt spid="12289"/>
                                        </p:tgtEl>
                                        <p:attrNameLst>
                                          <p:attrName>ppt_y</p:attrName>
                                        </p:attrNameLst>
                                      </p:cBhvr>
                                      <p:tavLst>
                                        <p:tav tm="100000">
                                          <p:val>
                                            <p:strVal val="#ppt_y"/>
                                          </p:val>
                                        </p:tav>
                                        <p:tav tm="100000">
                                          <p:val>
                                            <p:strVal val="#ppt_y"/>
                                          </p:val>
                                        </p:tav>
                                      </p:tavLst>
                                    </p:anim>
                                    <p:animEffect transition="in" filter="wipe(right)">
                                      <p:cBhvr additive="repl">
                                        <p:cTn id="9" dur="1000"/>
                                        <p:tgtEl>
                                          <p:spTgt spid="12289"/>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fill="hold" nodeType="clickEffect">
                                  <p:stCondLst>
                                    <p:cond delay="0"/>
                                  </p:stCondLst>
                                  <p:childTnLst>
                                    <p:set>
                                      <p:cBhvr additive="repl">
                                        <p:cTn id="13" dur="1" fill="hold">
                                          <p:stCondLst>
                                            <p:cond delay="0"/>
                                          </p:stCondLst>
                                        </p:cTn>
                                        <p:tgtEl>
                                          <p:spTgt spid="12290"/>
                                        </p:tgtEl>
                                        <p:attrNameLst>
                                          <p:attrName>style.visibility</p:attrName>
                                        </p:attrNameLst>
                                      </p:cBhvr>
                                      <p:to>
                                        <p:strVal val="visible"/>
                                      </p:to>
                                    </p:set>
                                    <p:animEffect transition="in" filter="fade">
                                      <p:cBhvr additive="repl">
                                        <p:cTn id="14" dur="500"/>
                                        <p:tgtEl>
                                          <p:spTgt spid="12290"/>
                                        </p:tgtEl>
                                      </p:cBhvr>
                                    </p:animEffect>
                                    <p:anim calcmode="lin" valueType="num">
                                      <p:cBhvr additive="repl">
                                        <p:cTn id="15" dur="500" fill="hold"/>
                                        <p:tgtEl>
                                          <p:spTgt spid="12290"/>
                                        </p:tgtEl>
                                        <p:attrNameLst>
                                          <p:attrName>ppt_x</p:attrName>
                                        </p:attrNameLst>
                                      </p:cBhvr>
                                      <p:tavLst>
                                        <p:tav tm="100000">
                                          <p:val>
                                            <p:strVal val="#ppt_x"/>
                                          </p:val>
                                        </p:tav>
                                        <p:tav tm="100000">
                                          <p:val>
                                            <p:strVal val="#ppt_x"/>
                                          </p:val>
                                        </p:tav>
                                      </p:tavLst>
                                    </p:anim>
                                    <p:anim calcmode="lin" valueType="num">
                                      <p:cBhvr additive="repl">
                                        <p:cTn id="16" dur="500" fill="hold"/>
                                        <p:tgtEl>
                                          <p:spTgt spid="12290"/>
                                        </p:tgtEl>
                                        <p:attrNameLst>
                                          <p:attrName>ppt_y</p:attrName>
                                        </p:attrNameLst>
                                      </p:cBhvr>
                                      <p:tavLst>
                                        <p:tav tm="10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4000">
                <a:solidFill>
                  <a:srgbClr val="CCECFF"/>
                </a:solidFill>
                <a:effectLst>
                  <a:outerShdw blurRad="38100" dist="38100" dir="2700000" algn="tl">
                    <a:srgbClr val="000000"/>
                  </a:outerShdw>
                </a:effectLst>
              </a:rPr>
              <a:t>Проверка сливочного масла в домашних условиях</a:t>
            </a:r>
          </a:p>
        </p:txBody>
      </p:sp>
      <p:graphicFrame>
        <p:nvGraphicFramePr>
          <p:cNvPr id="13314" name="Group 2"/>
          <p:cNvGraphicFramePr>
            <a:graphicFrameLocks noGrp="1"/>
          </p:cNvGraphicFramePr>
          <p:nvPr/>
        </p:nvGraphicFramePr>
        <p:xfrm>
          <a:off x="304800" y="1600200"/>
          <a:ext cx="8612188" cy="5029201"/>
        </p:xfrm>
        <a:graphic>
          <a:graphicData uri="http://schemas.openxmlformats.org/drawingml/2006/table">
            <a:tbl>
              <a:tblPr/>
              <a:tblGrid>
                <a:gridCol w="1825625"/>
                <a:gridCol w="1654175"/>
                <a:gridCol w="1652588"/>
                <a:gridCol w="1654175"/>
                <a:gridCol w="1825625"/>
              </a:tblGrid>
              <a:tr h="550863">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ru-RU"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endParaRPr>
                    </a:p>
                  </a:txBody>
                  <a:tcPr marL="90000" marR="90000" marT="71495"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1</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2</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3</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4</a:t>
                      </a:r>
                    </a:p>
                  </a:txBody>
                  <a:tcPr marL="90000" marR="90000" marT="71495"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136650">
                <a:tc>
                  <a:txBody>
                    <a:bodyPr/>
                    <a:lstStyle/>
                    <a:p>
                      <a:pPr marL="0" marR="0" lvl="0" indent="0" algn="l" defTabSz="449263" rtl="0" eaLnBrk="1" fontAlgn="base" latinLnBrk="0" hangingPunct="1">
                        <a:lnSpc>
                          <a:spcPct val="93000"/>
                        </a:lnSpc>
                        <a:spcBef>
                          <a:spcPts val="3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latin typeface="Arial" charset="0"/>
                          <a:ea typeface="Microsoft YaHei" charset="-122"/>
                          <a:cs typeface="Times New Roman" pitchFamily="16" charset="0"/>
                        </a:rPr>
                        <a:t>крестьянское сладко-сливочное</a:t>
                      </a:r>
                      <a:r>
                        <a:rPr kumimoji="0" lang="ru-RU" sz="1400" b="0" i="0" u="none" strike="noStrike" cap="none" normalizeH="0" baseline="0" smtClean="0">
                          <a:ln>
                            <a:noFill/>
                          </a:ln>
                          <a:solidFill>
                            <a:srgbClr val="000000"/>
                          </a:solidFill>
                          <a:effectLst/>
                          <a:latin typeface="Arial" charset="0"/>
                          <a:ea typeface="Microsoft YaHei" charset="-122"/>
                        </a:rPr>
                        <a:t> </a:t>
                      </a:r>
                    </a:p>
                  </a:txBody>
                  <a:tcPr marL="90000" marR="90000" marT="60912"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Образуется пена с приятным запахом</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На дне образуется осадок из хлопьев</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При разрезании колется</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400" b="1"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Кусочек масла сохранил свою форму</a:t>
                      </a:r>
                      <a:r>
                        <a:rPr kumimoji="0" lang="ru-RU" sz="14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 </a:t>
                      </a:r>
                    </a:p>
                  </a:txBody>
                  <a:tcPr marL="90000" marR="90000" marT="59147"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684338">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latin typeface="Arial" charset="0"/>
                          <a:ea typeface="Microsoft YaHei" charset="-122"/>
                          <a:cs typeface="Times New Roman" pitchFamily="16" charset="0"/>
                        </a:rPr>
                        <a:t>масло ГОСТ</a:t>
                      </a:r>
                      <a:r>
                        <a:rPr kumimoji="0" lang="ru-RU" sz="2800" b="0" i="0" u="none" strike="noStrike" cap="none" normalizeH="0" baseline="0" smtClean="0">
                          <a:ln>
                            <a:noFill/>
                          </a:ln>
                          <a:solidFill>
                            <a:srgbClr val="000000"/>
                          </a:solidFill>
                          <a:effectLst>
                            <a:outerShdw blurRad="38100" dist="38100" dir="2700000" algn="tl">
                              <a:srgbClr val="FFFFFF"/>
                            </a:outerShdw>
                          </a:effectLst>
                          <a:latin typeface="Arial" charset="0"/>
                          <a:ea typeface="Microsoft YaHei" charset="-122"/>
                        </a:rPr>
                        <a:t> </a:t>
                      </a:r>
                    </a:p>
                  </a:txBody>
                  <a:tcPr marL="90000" marR="90000" marT="60912"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Образуется пена с приятным запахом</a:t>
                      </a:r>
                    </a:p>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endParaRP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На дне образуется осадок из хлопьев</a:t>
                      </a:r>
                    </a:p>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endParaRP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При разрезании колется</a:t>
                      </a:r>
                    </a:p>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endParaRP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400" b="1"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Кусочек масла сохранил свою форму</a:t>
                      </a:r>
                      <a:r>
                        <a:rPr kumimoji="0" lang="ru-RU" sz="14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 </a:t>
                      </a:r>
                    </a:p>
                  </a:txBody>
                  <a:tcPr marL="90000" marR="90000" marT="59147"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657350">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latin typeface="Arial" charset="0"/>
                          <a:ea typeface="Microsoft YaHei" charset="-122"/>
                          <a:cs typeface="Times New Roman" pitchFamily="16" charset="0"/>
                        </a:rPr>
                        <a:t>Альпийские луга</a:t>
                      </a:r>
                      <a:r>
                        <a:rPr kumimoji="0" lang="ru-RU" sz="1600" b="0" i="0" u="none" strike="noStrike" cap="none" normalizeH="0" baseline="0" smtClean="0">
                          <a:ln>
                            <a:noFill/>
                          </a:ln>
                          <a:solidFill>
                            <a:srgbClr val="FFFFFF"/>
                          </a:solidFill>
                          <a:effectLst/>
                          <a:latin typeface="Arial" charset="0"/>
                          <a:ea typeface="Microsoft YaHei" charset="-122"/>
                        </a:rPr>
                        <a:t> </a:t>
                      </a:r>
                    </a:p>
                  </a:txBody>
                  <a:tcPr marL="90000" marR="90000" marT="60912"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Пены практически нет, присутствует неприятный запах</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Масса остается однородной</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6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Режется мягко</a:t>
                      </a:r>
                    </a:p>
                  </a:txBody>
                  <a:tcPr marL="90000" marR="90000" marT="60912"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400" b="1"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Кусочек масла сохранил свою форму</a:t>
                      </a:r>
                      <a:r>
                        <a:rPr kumimoji="0" lang="ru-RU" sz="2800" b="0" i="0" u="none" strike="noStrike" cap="none" normalizeH="0" baseline="0" smtClean="0">
                          <a:ln>
                            <a:noFill/>
                          </a:ln>
                          <a:solidFill>
                            <a:srgbClr val="FFFFFF"/>
                          </a:solidFill>
                          <a:effectLst>
                            <a:outerShdw blurRad="38100" dist="38100" dir="2700000" algn="tl">
                              <a:srgbClr val="000000"/>
                            </a:outerShdw>
                          </a:effectLst>
                          <a:latin typeface="Arial" charset="0"/>
                          <a:ea typeface="Microsoft YaHei" charset="-122"/>
                        </a:rPr>
                        <a:t> </a:t>
                      </a:r>
                    </a:p>
                  </a:txBody>
                  <a:tcPr marL="90000" marR="90000" marT="59147"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406400" y="-42863"/>
            <a:ext cx="8305800" cy="762001"/>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800">
                <a:solidFill>
                  <a:srgbClr val="FFFF00"/>
                </a:solidFill>
              </a:rPr>
              <a:t>Экспериментальная часть в кабинете химии</a:t>
            </a:r>
          </a:p>
        </p:txBody>
      </p:sp>
      <p:pic>
        <p:nvPicPr>
          <p:cNvPr id="13315" name="Picture 2"/>
          <p:cNvPicPr>
            <a:picLocks noChangeAspect="1" noChangeArrowheads="1"/>
          </p:cNvPicPr>
          <p:nvPr/>
        </p:nvPicPr>
        <p:blipFill>
          <a:blip r:embed="rId3"/>
          <a:srcRect/>
          <a:stretch>
            <a:fillRect/>
          </a:stretch>
        </p:blipFill>
        <p:spPr bwMode="auto">
          <a:xfrm>
            <a:off x="1981200" y="838200"/>
            <a:ext cx="5638800" cy="3330575"/>
          </a:xfrm>
          <a:prstGeom prst="rect">
            <a:avLst/>
          </a:prstGeom>
          <a:noFill/>
          <a:ln w="9525">
            <a:noFill/>
            <a:round/>
            <a:headEnd/>
            <a:tailEnd/>
          </a:ln>
        </p:spPr>
      </p:pic>
      <p:pic>
        <p:nvPicPr>
          <p:cNvPr id="13316" name="Picture 3"/>
          <p:cNvPicPr>
            <a:picLocks noChangeAspect="1" noChangeArrowheads="1"/>
          </p:cNvPicPr>
          <p:nvPr/>
        </p:nvPicPr>
        <p:blipFill>
          <a:blip r:embed="rId4"/>
          <a:srcRect/>
          <a:stretch>
            <a:fillRect/>
          </a:stretch>
        </p:blipFill>
        <p:spPr bwMode="auto">
          <a:xfrm>
            <a:off x="228600" y="4114800"/>
            <a:ext cx="5638800" cy="2743200"/>
          </a:xfrm>
          <a:prstGeom prst="rect">
            <a:avLst/>
          </a:prstGeom>
          <a:noFill/>
          <a:ln w="9525">
            <a:noFill/>
            <a:round/>
            <a:headEnd/>
            <a:tailEnd/>
          </a:ln>
        </p:spPr>
      </p:pic>
      <p:sp>
        <p:nvSpPr>
          <p:cNvPr id="13317" name="Rectangle 4"/>
          <p:cNvSpPr>
            <a:spLocks noChangeArrowheads="1"/>
          </p:cNvSpPr>
          <p:nvPr/>
        </p:nvSpPr>
        <p:spPr bwMode="auto">
          <a:xfrm>
            <a:off x="5867400" y="4343400"/>
            <a:ext cx="3124200" cy="917575"/>
          </a:xfrm>
          <a:prstGeom prst="rect">
            <a:avLst/>
          </a:prstGeom>
          <a:noFill/>
          <a:ln w="9525">
            <a:noFill/>
            <a:round/>
            <a:headEnd/>
            <a:tailEnd/>
          </a:ln>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1800" b="1" u="sng">
                <a:solidFill>
                  <a:srgbClr val="FFFF00"/>
                </a:solidFill>
              </a:rPr>
              <a:t>Определение содержания влаги в масле без наполнителей.</a:t>
            </a:r>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1" name="Group 1"/>
          <p:cNvGraphicFramePr>
            <a:graphicFrameLocks noGrp="1"/>
          </p:cNvGraphicFramePr>
          <p:nvPr/>
        </p:nvGraphicFramePr>
        <p:xfrm>
          <a:off x="457200" y="1752600"/>
          <a:ext cx="8383588" cy="3849689"/>
        </p:xfrm>
        <a:graphic>
          <a:graphicData uri="http://schemas.openxmlformats.org/drawingml/2006/table">
            <a:tbl>
              <a:tblPr/>
              <a:tblGrid>
                <a:gridCol w="1676400"/>
                <a:gridCol w="1676400"/>
                <a:gridCol w="1677988"/>
                <a:gridCol w="1676400"/>
                <a:gridCol w="1676400"/>
              </a:tblGrid>
              <a:tr h="569913">
                <a:tc>
                  <a:txBody>
                    <a:bodyPr/>
                    <a:lstStyle/>
                    <a:p>
                      <a:pPr marL="0" marR="0" lvl="0" indent="0" algn="l" defTabSz="449263" rtl="0" eaLnBrk="1" fontAlgn="base" latinLnBrk="0" hangingPunct="1">
                        <a:lnSpc>
                          <a:spcPct val="93000"/>
                        </a:lnSpc>
                        <a:spcBef>
                          <a:spcPts val="4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ru-RU" sz="1600" b="0" i="0" u="none" strike="noStrike" cap="none" normalizeH="0" baseline="0" dirty="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endParaRPr>
                    </a:p>
                  </a:txBody>
                  <a:tcPr marL="90000" marR="90000" marT="60912"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m,</a:t>
                      </a: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г</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m1,г</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m0, г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W, % </a:t>
                      </a:r>
                    </a:p>
                  </a:txBody>
                  <a:tcPr marL="90000" marR="90000" marT="71495"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2736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093788">
                <a:tc>
                  <a:txBody>
                    <a:bodyPr/>
                    <a:lstStyle/>
                    <a:p>
                      <a:pPr marL="0" marR="0" lvl="0" indent="0" algn="l" defTabSz="449263" rtl="0" eaLnBrk="1" fontAlgn="base" latinLnBrk="0" hangingPunct="1">
                        <a:lnSpc>
                          <a:spcPct val="93000"/>
                        </a:lnSpc>
                        <a:spcBef>
                          <a:spcPts val="4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Образец 1</a:t>
                      </a:r>
                    </a:p>
                  </a:txBody>
                  <a:tcPr marL="90000" marR="90000" marT="62676"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63,320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56,520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6,8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10,8 </a:t>
                      </a:r>
                    </a:p>
                  </a:txBody>
                  <a:tcPr marL="90000" marR="90000" marT="71495"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093788">
                <a:tc>
                  <a:txBody>
                    <a:bodyPr/>
                    <a:lstStyle/>
                    <a:p>
                      <a:pPr marL="0" marR="0" lvl="0" indent="0" algn="l" defTabSz="449263" rtl="0" eaLnBrk="1" fontAlgn="base" latinLnBrk="0" hangingPunct="1">
                        <a:lnSpc>
                          <a:spcPct val="93000"/>
                        </a:lnSpc>
                        <a:spcBef>
                          <a:spcPts val="4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Образец 2</a:t>
                      </a:r>
                    </a:p>
                  </a:txBody>
                  <a:tcPr marL="90000" marR="90000" marT="62676"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20,9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18,550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2,35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11,24 </a:t>
                      </a:r>
                    </a:p>
                  </a:txBody>
                  <a:tcPr marL="90000" marR="90000" marT="71495"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11520" cap="flat" cmpd="sng" algn="ctr">
                      <a:solidFill>
                        <a:srgbClr val="FFFFFF"/>
                      </a:solidFill>
                      <a:prstDash val="solid"/>
                      <a:round/>
                      <a:headEnd type="none" w="med" len="med"/>
                      <a:tailEnd type="none" w="med" len="med"/>
                    </a:lnB>
                    <a:lnTlToBr>
                      <a:noFill/>
                    </a:lnTlToBr>
                    <a:lnBlToTr>
                      <a:noFill/>
                    </a:lnBlToTr>
                    <a:noFill/>
                  </a:tcPr>
                </a:tc>
              </a:tr>
              <a:tr h="1092200">
                <a:tc>
                  <a:txBody>
                    <a:bodyPr/>
                    <a:lstStyle/>
                    <a:p>
                      <a:pPr marL="0" marR="0" lvl="0" indent="0" algn="l" defTabSz="449263" rtl="0" eaLnBrk="1" fontAlgn="base" latinLnBrk="0" hangingPunct="1">
                        <a:lnSpc>
                          <a:spcPct val="93000"/>
                        </a:lnSpc>
                        <a:spcBef>
                          <a:spcPts val="45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1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Образец 3</a:t>
                      </a:r>
                    </a:p>
                  </a:txBody>
                  <a:tcPr marL="90000" marR="90000" marT="62676" marB="46800" horzOverflow="overflow">
                    <a:lnL w="2736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21,35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17,05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4.3 </a:t>
                      </a:r>
                    </a:p>
                  </a:txBody>
                  <a:tcPr marL="90000" marR="90000" marT="71495" marB="46800" horzOverflow="overflow">
                    <a:lnL w="11520" cap="flat" cmpd="sng" algn="ctr">
                      <a:solidFill>
                        <a:srgbClr val="FFFFFF"/>
                      </a:solidFill>
                      <a:prstDash val="solid"/>
                      <a:round/>
                      <a:headEnd type="none" w="med" len="med"/>
                      <a:tailEnd type="none" w="med" len="med"/>
                    </a:lnL>
                    <a:lnR w="1152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7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ru-RU" sz="2800" b="0" i="0" u="none" strike="noStrike" cap="none" normalizeH="0" baseline="0" dirty="0" smtClean="0">
                          <a:ln>
                            <a:noFill/>
                          </a:ln>
                          <a:solidFill>
                            <a:schemeClr val="tx2">
                              <a:lumMod val="75000"/>
                              <a:lumOff val="25000"/>
                            </a:schemeClr>
                          </a:solidFill>
                          <a:effectLst>
                            <a:outerShdw blurRad="38100" dist="38100" dir="2700000" algn="tl">
                              <a:srgbClr val="000000"/>
                            </a:outerShdw>
                          </a:effectLst>
                          <a:latin typeface="Arial" charset="0"/>
                          <a:ea typeface="Microsoft YaHei" charset="-122"/>
                        </a:rPr>
                        <a:t>20,14 </a:t>
                      </a:r>
                    </a:p>
                  </a:txBody>
                  <a:tcPr marL="90000" marR="90000" marT="71495" marB="46800" horzOverflow="overflow">
                    <a:lnL w="11520" cap="flat" cmpd="sng" algn="ctr">
                      <a:solidFill>
                        <a:srgbClr val="FFFFFF"/>
                      </a:solidFill>
                      <a:prstDash val="solid"/>
                      <a:round/>
                      <a:headEnd type="none" w="med" len="med"/>
                      <a:tailEnd type="none" w="med" len="med"/>
                    </a:lnL>
                    <a:lnR w="27360" cap="flat" cmpd="sng" algn="ctr">
                      <a:solidFill>
                        <a:srgbClr val="FFFFFF"/>
                      </a:solidFill>
                      <a:prstDash val="solid"/>
                      <a:round/>
                      <a:headEnd type="none" w="med" len="med"/>
                      <a:tailEnd type="none" w="med" len="med"/>
                    </a:lnR>
                    <a:lnT w="11520" cap="flat" cmpd="sng" algn="ctr">
                      <a:solidFill>
                        <a:srgbClr val="FFFFFF"/>
                      </a:solidFill>
                      <a:prstDash val="solid"/>
                      <a:round/>
                      <a:headEnd type="none" w="med" len="med"/>
                      <a:tailEnd type="none" w="med" len="med"/>
                    </a:lnT>
                    <a:lnB w="2736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14370" name="Rectangle 71"/>
          <p:cNvSpPr>
            <a:spLocks noChangeArrowheads="1"/>
          </p:cNvSpPr>
          <p:nvPr/>
        </p:nvSpPr>
        <p:spPr bwMode="auto">
          <a:xfrm>
            <a:off x="152400" y="273050"/>
            <a:ext cx="8610600" cy="825500"/>
          </a:xfrm>
          <a:prstGeom prst="rect">
            <a:avLst/>
          </a:prstGeom>
          <a:noFill/>
          <a:ln w="9525">
            <a:noFill/>
            <a:round/>
            <a:headEnd/>
            <a:tailEnd/>
          </a:ln>
        </p:spPr>
        <p:txBody>
          <a:bodyPr lIns="90000" tIns="46800" rIns="90000" bIns="46800" anchor="ctr">
            <a:spAutoFit/>
          </a:bodyPr>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400" i="1" u="sng" dirty="0"/>
              <a:t>Таблица 1. Определение содержания влаги в масле без наполнителей</a:t>
            </a:r>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428596" y="357166"/>
            <a:ext cx="7467600" cy="6143668"/>
          </a:xfrm>
        </p:spPr>
        <p:txBody>
          <a:bodyPr>
            <a:normAutofit/>
          </a:bodyPr>
          <a:lstStyle/>
          <a:p>
            <a:pPr>
              <a:buNone/>
            </a:pPr>
            <a:r>
              <a:rPr lang="ru-RU" sz="2500" dirty="0" smtClean="0"/>
              <a:t>       Осень. Птицы скоро улетят в тёплые края. Наступает золотая осень. Солнышко уже не так греет. Серые тучи покрывают небо. Осень раскрашивает деревья яркими красками. Орехи, берёзы стали золотистыми, а красавец клён стал багряным. Но эта красота будет недолгой. Налетят злые ветры, пойдут дожди, и деревья скинут свой прекрасный наряд. У животных много дел. Белки запасаются грибами, орехами, чтобы не голодать зимой. Медведи готовят к зиме свои берлоги, чтобы зимой было тепло и уютно. Зайцы меняют свою шерсть с серого на белый, чтобы остаться незаметными. Насекомые прячутся под корой, под листвой</a:t>
            </a:r>
          </a:p>
          <a:p>
            <a:pPr>
              <a:buNone/>
            </a:pPr>
            <a:endParaRPr lang="ru-RU" sz="250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627063" y="-139700"/>
            <a:ext cx="8229600" cy="1219200"/>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800">
                <a:solidFill>
                  <a:srgbClr val="FFFF00"/>
                </a:solidFill>
              </a:rPr>
              <a:t>Определение присутствия маргарина и воды (сыворотки) в разных пробах сливочного масла.</a:t>
            </a:r>
          </a:p>
        </p:txBody>
      </p:sp>
      <p:pic>
        <p:nvPicPr>
          <p:cNvPr id="16387" name="Picture 2"/>
          <p:cNvPicPr>
            <a:picLocks noChangeAspect="1" noChangeArrowheads="1"/>
          </p:cNvPicPr>
          <p:nvPr/>
        </p:nvPicPr>
        <p:blipFill>
          <a:blip r:embed="rId3"/>
          <a:srcRect/>
          <a:stretch>
            <a:fillRect/>
          </a:stretch>
        </p:blipFill>
        <p:spPr bwMode="auto">
          <a:xfrm>
            <a:off x="1066800" y="990600"/>
            <a:ext cx="2652713" cy="3276600"/>
          </a:xfrm>
          <a:prstGeom prst="rect">
            <a:avLst/>
          </a:prstGeom>
          <a:noFill/>
          <a:ln w="9525">
            <a:noFill/>
            <a:round/>
            <a:headEnd/>
            <a:tailEnd/>
          </a:ln>
        </p:spPr>
      </p:pic>
      <p:pic>
        <p:nvPicPr>
          <p:cNvPr id="16388" name="Picture 3"/>
          <p:cNvPicPr>
            <a:picLocks noChangeAspect="1" noChangeArrowheads="1"/>
          </p:cNvPicPr>
          <p:nvPr/>
        </p:nvPicPr>
        <p:blipFill>
          <a:blip r:embed="rId4"/>
          <a:srcRect/>
          <a:stretch>
            <a:fillRect/>
          </a:stretch>
        </p:blipFill>
        <p:spPr bwMode="auto">
          <a:xfrm>
            <a:off x="3810000" y="1003300"/>
            <a:ext cx="4506913" cy="2882900"/>
          </a:xfrm>
          <a:prstGeom prst="rect">
            <a:avLst/>
          </a:prstGeom>
          <a:noFill/>
          <a:ln w="9525">
            <a:noFill/>
            <a:round/>
            <a:headEnd/>
            <a:tailEnd/>
          </a:ln>
        </p:spPr>
      </p:pic>
      <p:pic>
        <p:nvPicPr>
          <p:cNvPr id="16389" name="Picture 4"/>
          <p:cNvPicPr>
            <a:picLocks noChangeAspect="1" noChangeArrowheads="1"/>
          </p:cNvPicPr>
          <p:nvPr/>
        </p:nvPicPr>
        <p:blipFill>
          <a:blip r:embed="rId5" cstate="print"/>
          <a:srcRect/>
          <a:stretch>
            <a:fillRect/>
          </a:stretch>
        </p:blipFill>
        <p:spPr bwMode="auto">
          <a:xfrm>
            <a:off x="304800" y="4267200"/>
            <a:ext cx="4114800" cy="2543175"/>
          </a:xfrm>
          <a:prstGeom prst="rect">
            <a:avLst/>
          </a:prstGeom>
          <a:noFill/>
          <a:ln w="9525">
            <a:noFill/>
            <a:round/>
            <a:headEnd/>
            <a:tailEnd/>
          </a:ln>
        </p:spPr>
      </p:pic>
      <p:pic>
        <p:nvPicPr>
          <p:cNvPr id="16390" name="Picture 5"/>
          <p:cNvPicPr>
            <a:picLocks noChangeAspect="1" noChangeArrowheads="1"/>
          </p:cNvPicPr>
          <p:nvPr/>
        </p:nvPicPr>
        <p:blipFill>
          <a:blip r:embed="rId6"/>
          <a:srcRect l="11876" t="3113" r="14897" b="22388"/>
          <a:stretch>
            <a:fillRect/>
          </a:stretch>
        </p:blipFill>
        <p:spPr bwMode="auto">
          <a:xfrm>
            <a:off x="4495800" y="3962400"/>
            <a:ext cx="4370388" cy="2843213"/>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457200" y="0"/>
            <a:ext cx="8229600" cy="914400"/>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800" i="1" u="sng" dirty="0">
                <a:solidFill>
                  <a:schemeClr val="tx2">
                    <a:lumMod val="75000"/>
                    <a:lumOff val="25000"/>
                  </a:schemeClr>
                </a:solidFill>
              </a:rPr>
              <a:t>Таблица 2. Определение качества растительного масла</a:t>
            </a:r>
            <a:r>
              <a:rPr lang="ru-RU" sz="2800" u="sng" dirty="0">
                <a:solidFill>
                  <a:schemeClr val="tx2">
                    <a:lumMod val="75000"/>
                    <a:lumOff val="25000"/>
                  </a:schemeClr>
                </a:solidFill>
              </a:rPr>
              <a:t>.</a:t>
            </a:r>
          </a:p>
        </p:txBody>
      </p:sp>
      <p:graphicFrame>
        <p:nvGraphicFramePr>
          <p:cNvPr id="18434" name="Group 2"/>
          <p:cNvGraphicFramePr>
            <a:graphicFrameLocks noGrp="1"/>
          </p:cNvGraphicFramePr>
          <p:nvPr/>
        </p:nvGraphicFramePr>
        <p:xfrm>
          <a:off x="0" y="914400"/>
          <a:ext cx="9145588" cy="5973763"/>
        </p:xfrm>
        <a:graphic>
          <a:graphicData uri="http://schemas.openxmlformats.org/drawingml/2006/table">
            <a:tbl>
              <a:tblPr/>
              <a:tblGrid>
                <a:gridCol w="3803650"/>
                <a:gridCol w="2689225"/>
                <a:gridCol w="2652713"/>
              </a:tblGrid>
              <a:tr h="385763">
                <a:tc rowSpan="2">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Пробы масла</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Присутствие маргарина в масле</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r>
              <a:tr h="368300">
                <a:tc vMerge="1">
                  <a:txBody>
                    <a:bodyPr/>
                    <a:lstStyle/>
                    <a:p>
                      <a:endParaRPr lang="ru-RU"/>
                    </a:p>
                  </a:txBody>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1 способ</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2 способ</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r>
              <a:tr h="1739900">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крестьянское сладко-сливочное </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Темнеет, кипит бурно, растопленная масса неоднородна(белый осадок),  маргарин отсутствует, но есть вода</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Запах приятный, маргарин отсутствует</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r>
              <a:tr h="1739900">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масло ГОСТ </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Темнеет, кипит бурно, растопленная масса неоднородна(белый осадок),  маргарин отсутствует, но есть вода</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Запах приятный,</a:t>
                      </a:r>
                    </a:p>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маргарин отсутствует</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r>
              <a:tr h="1739900">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Альпийские луга </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smtClean="0">
                          <a:ln>
                            <a:noFill/>
                          </a:ln>
                          <a:solidFill>
                            <a:schemeClr val="tx2">
                              <a:lumMod val="75000"/>
                              <a:lumOff val="25000"/>
                            </a:schemeClr>
                          </a:solidFill>
                          <a:effectLst/>
                          <a:latin typeface="Times New Roman" pitchFamily="16" charset="0"/>
                          <a:ea typeface="Microsoft YaHei" charset="-122"/>
                          <a:cs typeface="Times New Roman" pitchFamily="16" charset="0"/>
                        </a:rPr>
                        <a:t>Темнеет, кипит бурно, растопленная масса неоднородна(белый осадок), маргарин присутствует частично, есть вода</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1313" algn="l" defTabSz="449263" rtl="0" eaLnBrk="1" fontAlgn="base" latinLnBrk="0" hangingPunct="1">
                        <a:lnSpc>
                          <a:spcPct val="95000"/>
                        </a:lnSpc>
                        <a:spcBef>
                          <a:spcPct val="0"/>
                        </a:spcBef>
                        <a:spcAft>
                          <a:spcPct val="0"/>
                        </a:spcAft>
                        <a:buClrTx/>
                        <a:buSzPct val="100000"/>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ru-RU" sz="1800" b="1" i="0" u="none" strike="noStrike" cap="none" normalizeH="0" baseline="0" dirty="0" smtClean="0">
                          <a:ln>
                            <a:noFill/>
                          </a:ln>
                          <a:solidFill>
                            <a:schemeClr val="tx2">
                              <a:lumMod val="75000"/>
                              <a:lumOff val="25000"/>
                            </a:schemeClr>
                          </a:solidFill>
                          <a:effectLst/>
                          <a:latin typeface="Times New Roman" pitchFamily="16" charset="0"/>
                          <a:ea typeface="Microsoft YaHei" charset="-122"/>
                          <a:cs typeface="Times New Roman" pitchFamily="16" charset="0"/>
                        </a:rPr>
                        <a:t>Запах неприятный, нет белого осадка, маргарин частично присутствует</a:t>
                      </a:r>
                    </a:p>
                  </a:txBody>
                  <a:tcPr marL="90000" marR="90000" marT="58140" marB="46800"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31800" y="-71438"/>
            <a:ext cx="8229600" cy="647701"/>
          </a:xfrm>
          <a:prstGeom prst="rect">
            <a:avLst/>
          </a:prstGeom>
          <a:noFill/>
          <a:ln w="9525" cap="flat">
            <a:noFill/>
            <a:round/>
            <a:headEnd/>
            <a:tailEnd/>
          </a:ln>
          <a:effectLst/>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dirty="0">
                <a:solidFill>
                  <a:srgbClr val="FFFF00"/>
                </a:solidFill>
                <a:effectLst>
                  <a:outerShdw blurRad="38100" dist="38100" dir="2700000" algn="tl">
                    <a:srgbClr val="000000"/>
                  </a:outerShdw>
                </a:effectLst>
              </a:rPr>
              <a:t>Определение примесей крахмала, муки, картофеля.</a:t>
            </a:r>
          </a:p>
        </p:txBody>
      </p:sp>
      <p:pic>
        <p:nvPicPr>
          <p:cNvPr id="19458" name="Picture 2"/>
          <p:cNvPicPr>
            <a:picLocks noChangeAspect="1" noChangeArrowheads="1"/>
          </p:cNvPicPr>
          <p:nvPr/>
        </p:nvPicPr>
        <p:blipFill>
          <a:blip r:embed="rId3" cstate="print"/>
          <a:srcRect/>
          <a:stretch>
            <a:fillRect/>
          </a:stretch>
        </p:blipFill>
        <p:spPr bwMode="auto">
          <a:xfrm>
            <a:off x="4343400" y="3886200"/>
            <a:ext cx="4495800" cy="2971800"/>
          </a:xfrm>
          <a:prstGeom prst="rect">
            <a:avLst/>
          </a:prstGeom>
          <a:noFill/>
          <a:ln w="9525">
            <a:noFill/>
            <a:round/>
            <a:headEnd/>
            <a:tailEnd/>
          </a:ln>
        </p:spPr>
      </p:pic>
      <p:pic>
        <p:nvPicPr>
          <p:cNvPr id="19459" name="Picture 3"/>
          <p:cNvPicPr>
            <a:picLocks noChangeAspect="1" noChangeArrowheads="1"/>
          </p:cNvPicPr>
          <p:nvPr/>
        </p:nvPicPr>
        <p:blipFill>
          <a:blip r:embed="rId4"/>
          <a:srcRect/>
          <a:stretch>
            <a:fillRect/>
          </a:stretch>
        </p:blipFill>
        <p:spPr bwMode="auto">
          <a:xfrm>
            <a:off x="2057400" y="838200"/>
            <a:ext cx="5181600" cy="2968625"/>
          </a:xfrm>
          <a:prstGeom prst="rect">
            <a:avLst/>
          </a:prstGeom>
          <a:noFill/>
          <a:ln w="9525">
            <a:noFill/>
            <a:round/>
            <a:headEnd/>
            <a:tailEnd/>
          </a:ln>
        </p:spPr>
      </p:pic>
      <p:pic>
        <p:nvPicPr>
          <p:cNvPr id="18437" name="Picture 4"/>
          <p:cNvPicPr>
            <a:picLocks noChangeAspect="1" noChangeArrowheads="1"/>
          </p:cNvPicPr>
          <p:nvPr/>
        </p:nvPicPr>
        <p:blipFill>
          <a:blip r:embed="rId5" cstate="print"/>
          <a:srcRect/>
          <a:stretch>
            <a:fillRect/>
          </a:stretch>
        </p:blipFill>
        <p:spPr bwMode="auto">
          <a:xfrm>
            <a:off x="304800" y="3841750"/>
            <a:ext cx="3886200" cy="301625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fill="hold" nodeType="withEffect">
                                  <p:stCondLst>
                                    <p:cond delay="0"/>
                                  </p:stCondLst>
                                  <p:childTnLst>
                                    <p:set>
                                      <p:cBhvr additive="repl">
                                        <p:cTn id="6" dur="1" fill="hold">
                                          <p:stCondLst>
                                            <p:cond delay="0"/>
                                          </p:stCondLst>
                                        </p:cTn>
                                        <p:tgtEl>
                                          <p:spTgt spid="19457"/>
                                        </p:tgtEl>
                                        <p:attrNameLst>
                                          <p:attrName>style.visibility</p:attrName>
                                        </p:attrNameLst>
                                      </p:cBhvr>
                                      <p:to>
                                        <p:strVal val="visible"/>
                                      </p:to>
                                    </p:set>
                                    <p:anim calcmode="lin" valueType="num">
                                      <p:cBhvr additive="repl">
                                        <p:cTn id="7" dur="1000" fill="hold"/>
                                        <p:tgtEl>
                                          <p:spTgt spid="19457"/>
                                        </p:tgtEl>
                                        <p:attrNameLst>
                                          <p:attrName>ppt_x</p:attrName>
                                        </p:attrNameLst>
                                      </p:cBhvr>
                                      <p:tavLst>
                                        <p:tav tm="100000">
                                          <p:val>
                                            <p:strVal val="#ppt_x-.2"/>
                                          </p:val>
                                        </p:tav>
                                        <p:tav tm="100000">
                                          <p:val>
                                            <p:strVal val="#ppt_x"/>
                                          </p:val>
                                        </p:tav>
                                      </p:tavLst>
                                    </p:anim>
                                    <p:anim calcmode="lin" valueType="num">
                                      <p:cBhvr additive="repl">
                                        <p:cTn id="8" dur="1000" fill="hold"/>
                                        <p:tgtEl>
                                          <p:spTgt spid="19457"/>
                                        </p:tgtEl>
                                        <p:attrNameLst>
                                          <p:attrName>ppt_y</p:attrName>
                                        </p:attrNameLst>
                                      </p:cBhvr>
                                      <p:tavLst>
                                        <p:tav tm="100000">
                                          <p:val>
                                            <p:strVal val="#ppt_y"/>
                                          </p:val>
                                        </p:tav>
                                        <p:tav tm="100000">
                                          <p:val>
                                            <p:strVal val="#ppt_y"/>
                                          </p:val>
                                        </p:tav>
                                      </p:tavLst>
                                    </p:anim>
                                    <p:animEffect transition="in" filter="wipe(right)">
                                      <p:cBhvr additive="repl">
                                        <p:cTn id="9" dur="1000"/>
                                        <p:tgtEl>
                                          <p:spTgt spid="19457"/>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fill="hold" nodeType="clickEffect">
                                  <p:stCondLst>
                                    <p:cond delay="0"/>
                                  </p:stCondLst>
                                  <p:childTnLst>
                                    <p:set>
                                      <p:cBhvr additive="repl">
                                        <p:cTn id="13" dur="1" fill="hold">
                                          <p:stCondLst>
                                            <p:cond delay="0"/>
                                          </p:stCondLst>
                                        </p:cTn>
                                        <p:tgtEl>
                                          <p:spTgt spid="19458"/>
                                        </p:tgtEl>
                                        <p:attrNameLst>
                                          <p:attrName>style.visibility</p:attrName>
                                        </p:attrNameLst>
                                      </p:cBhvr>
                                      <p:to>
                                        <p:strVal val="visible"/>
                                      </p:to>
                                    </p:set>
                                    <p:animEffect transition="in" filter="fade">
                                      <p:cBhvr additive="repl">
                                        <p:cTn id="14" dur="500"/>
                                        <p:tgtEl>
                                          <p:spTgt spid="19458"/>
                                        </p:tgtEl>
                                      </p:cBhvr>
                                    </p:animEffect>
                                    <p:anim calcmode="lin" valueType="num">
                                      <p:cBhvr additive="repl">
                                        <p:cTn id="15" dur="500" fill="hold"/>
                                        <p:tgtEl>
                                          <p:spTgt spid="19458"/>
                                        </p:tgtEl>
                                        <p:attrNameLst>
                                          <p:attrName>ppt_x</p:attrName>
                                        </p:attrNameLst>
                                      </p:cBhvr>
                                      <p:tavLst>
                                        <p:tav tm="100000">
                                          <p:val>
                                            <p:strVal val="#ppt_x"/>
                                          </p:val>
                                        </p:tav>
                                        <p:tav tm="100000">
                                          <p:val>
                                            <p:strVal val="#ppt_x"/>
                                          </p:val>
                                        </p:tav>
                                      </p:tavLst>
                                    </p:anim>
                                    <p:anim calcmode="lin" valueType="num">
                                      <p:cBhvr additive="repl">
                                        <p:cTn id="16" dur="500" fill="hold"/>
                                        <p:tgtEl>
                                          <p:spTgt spid="19458"/>
                                        </p:tgtEl>
                                        <p:attrNameLst>
                                          <p:attrName>ppt_y</p:attrName>
                                        </p:attrNameLst>
                                      </p:cBhvr>
                                      <p:tavLst>
                                        <p:tav tm="10000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fill="hold" nodeType="clickEffect">
                                  <p:stCondLst>
                                    <p:cond delay="0"/>
                                  </p:stCondLst>
                                  <p:childTnLst>
                                    <p:set>
                                      <p:cBhvr additive="repl">
                                        <p:cTn id="20" dur="1" fill="hold">
                                          <p:stCondLst>
                                            <p:cond delay="0"/>
                                          </p:stCondLst>
                                        </p:cTn>
                                        <p:tgtEl>
                                          <p:spTgt spid="19459"/>
                                        </p:tgtEl>
                                        <p:attrNameLst>
                                          <p:attrName>style.visibility</p:attrName>
                                        </p:attrNameLst>
                                      </p:cBhvr>
                                      <p:to>
                                        <p:strVal val="visible"/>
                                      </p:to>
                                    </p:set>
                                    <p:animEffect transition="in" filter="fade">
                                      <p:cBhvr additive="repl">
                                        <p:cTn id="21" dur="500"/>
                                        <p:tgtEl>
                                          <p:spTgt spid="19459"/>
                                        </p:tgtEl>
                                      </p:cBhvr>
                                    </p:animEffect>
                                    <p:anim calcmode="lin" valueType="num">
                                      <p:cBhvr additive="repl">
                                        <p:cTn id="22" dur="500" fill="hold"/>
                                        <p:tgtEl>
                                          <p:spTgt spid="19459"/>
                                        </p:tgtEl>
                                        <p:attrNameLst>
                                          <p:attrName>ppt_x</p:attrName>
                                        </p:attrNameLst>
                                      </p:cBhvr>
                                      <p:tavLst>
                                        <p:tav tm="100000">
                                          <p:val>
                                            <p:strVal val="#ppt_x"/>
                                          </p:val>
                                        </p:tav>
                                        <p:tav tm="100000">
                                          <p:val>
                                            <p:strVal val="#ppt_x"/>
                                          </p:val>
                                        </p:tav>
                                      </p:tavLst>
                                    </p:anim>
                                    <p:anim calcmode="lin" valueType="num">
                                      <p:cBhvr additive="repl">
                                        <p:cTn id="23" dur="500" fill="hold"/>
                                        <p:tgtEl>
                                          <p:spTgt spid="19459"/>
                                        </p:tgtEl>
                                        <p:attrNameLst>
                                          <p:attrName>ppt_y</p:attrName>
                                        </p:attrNameLst>
                                      </p:cBhvr>
                                      <p:tavLst>
                                        <p:tav tm="10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457200" y="277813"/>
            <a:ext cx="8229600" cy="788987"/>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4400" i="1" dirty="0">
                <a:solidFill>
                  <a:srgbClr val="CCECFF"/>
                </a:solidFill>
                <a:effectLst>
                  <a:outerShdw blurRad="38100" dist="38100" dir="2700000" algn="tl">
                    <a:srgbClr val="000000">
                      <a:alpha val="43137"/>
                    </a:srgbClr>
                  </a:outerShdw>
                </a:effectLst>
              </a:rPr>
              <a:t> </a:t>
            </a:r>
            <a:r>
              <a:rPr lang="ru-RU" sz="3200" i="1" dirty="0">
                <a:solidFill>
                  <a:srgbClr val="FFFF00"/>
                </a:solidFill>
                <a:effectLst>
                  <a:outerShdw blurRad="38100" dist="38100" dir="2700000" algn="tl">
                    <a:srgbClr val="000000">
                      <a:alpha val="43137"/>
                    </a:srgbClr>
                  </a:outerShdw>
                </a:effectLst>
              </a:rPr>
              <a:t>Определение примесей творога</a:t>
            </a:r>
            <a:r>
              <a:rPr lang="ru-RU" sz="4400" dirty="0">
                <a:solidFill>
                  <a:srgbClr val="CCECFF"/>
                </a:solidFill>
                <a:effectLst>
                  <a:outerShdw blurRad="38100" dist="38100" dir="2700000" algn="tl">
                    <a:srgbClr val="000000">
                      <a:alpha val="43137"/>
                    </a:srgbClr>
                  </a:outerShdw>
                </a:effectLst>
              </a:rPr>
              <a:t> </a:t>
            </a:r>
          </a:p>
        </p:txBody>
      </p:sp>
      <p:pic>
        <p:nvPicPr>
          <p:cNvPr id="19459" name="Picture 2"/>
          <p:cNvPicPr>
            <a:picLocks noChangeAspect="1" noChangeArrowheads="1"/>
          </p:cNvPicPr>
          <p:nvPr/>
        </p:nvPicPr>
        <p:blipFill>
          <a:blip r:embed="rId3"/>
          <a:srcRect/>
          <a:stretch>
            <a:fillRect/>
          </a:stretch>
        </p:blipFill>
        <p:spPr bwMode="auto">
          <a:xfrm>
            <a:off x="304800" y="1295400"/>
            <a:ext cx="8534400" cy="539750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7813"/>
            <a:ext cx="8229600" cy="560387"/>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2800" i="1" dirty="0">
                <a:solidFill>
                  <a:srgbClr val="FFFF00"/>
                </a:solidFill>
                <a:effectLst>
                  <a:outerShdw blurRad="38100" dist="38100" dir="2700000" algn="tl">
                    <a:srgbClr val="000000">
                      <a:alpha val="43137"/>
                    </a:srgbClr>
                  </a:outerShdw>
                </a:effectLst>
              </a:rPr>
              <a:t>Определение наличия непредельных жиров</a:t>
            </a:r>
            <a:r>
              <a:rPr lang="ru-RU" sz="2800" dirty="0">
                <a:solidFill>
                  <a:srgbClr val="FFFF00"/>
                </a:solidFill>
                <a:effectLst>
                  <a:outerShdw blurRad="38100" dist="38100" dir="2700000" algn="tl">
                    <a:srgbClr val="000000">
                      <a:alpha val="43137"/>
                    </a:srgbClr>
                  </a:outerShdw>
                </a:effectLst>
              </a:rPr>
              <a:t>.</a:t>
            </a:r>
          </a:p>
        </p:txBody>
      </p:sp>
      <p:pic>
        <p:nvPicPr>
          <p:cNvPr id="20483" name="Picture 2"/>
          <p:cNvPicPr>
            <a:picLocks noChangeAspect="1" noChangeArrowheads="1"/>
          </p:cNvPicPr>
          <p:nvPr/>
        </p:nvPicPr>
        <p:blipFill>
          <a:blip r:embed="rId3" cstate="print"/>
          <a:srcRect/>
          <a:stretch>
            <a:fillRect/>
          </a:stretch>
        </p:blipFill>
        <p:spPr bwMode="auto">
          <a:xfrm>
            <a:off x="228600" y="914400"/>
            <a:ext cx="4038600" cy="2971800"/>
          </a:xfrm>
          <a:prstGeom prst="rect">
            <a:avLst/>
          </a:prstGeom>
          <a:noFill/>
          <a:ln w="9525">
            <a:noFill/>
            <a:round/>
            <a:headEnd/>
            <a:tailEnd/>
          </a:ln>
        </p:spPr>
      </p:pic>
      <p:pic>
        <p:nvPicPr>
          <p:cNvPr id="20484" name="Picture 3"/>
          <p:cNvPicPr>
            <a:picLocks noChangeAspect="1" noChangeArrowheads="1"/>
          </p:cNvPicPr>
          <p:nvPr/>
        </p:nvPicPr>
        <p:blipFill>
          <a:blip r:embed="rId4"/>
          <a:srcRect/>
          <a:stretch>
            <a:fillRect/>
          </a:stretch>
        </p:blipFill>
        <p:spPr bwMode="auto">
          <a:xfrm>
            <a:off x="4343400" y="914400"/>
            <a:ext cx="4572000" cy="2971800"/>
          </a:xfrm>
          <a:prstGeom prst="rect">
            <a:avLst/>
          </a:prstGeom>
          <a:noFill/>
          <a:ln w="9525">
            <a:noFill/>
            <a:round/>
            <a:headEnd/>
            <a:tailEnd/>
          </a:ln>
        </p:spPr>
      </p:pic>
      <p:pic>
        <p:nvPicPr>
          <p:cNvPr id="20485" name="Picture 4"/>
          <p:cNvPicPr>
            <a:picLocks noChangeAspect="1" noChangeArrowheads="1"/>
          </p:cNvPicPr>
          <p:nvPr/>
        </p:nvPicPr>
        <p:blipFill>
          <a:blip r:embed="rId5"/>
          <a:srcRect/>
          <a:stretch>
            <a:fillRect/>
          </a:stretch>
        </p:blipFill>
        <p:spPr bwMode="auto">
          <a:xfrm>
            <a:off x="1828800" y="4038600"/>
            <a:ext cx="4953000" cy="2819400"/>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277813"/>
            <a:ext cx="8229600" cy="1139825"/>
          </a:xfrm>
          <a:prstGeom prst="rect">
            <a:avLst/>
          </a:prstGeom>
          <a:noFill/>
          <a:ln w="9525">
            <a:noFill/>
            <a:round/>
            <a:headEnd/>
            <a:tailEnd/>
          </a:ln>
        </p:spPr>
        <p:txBody>
          <a:bodyPr anchor="ctr" anchorCtr="1"/>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4400" dirty="0">
                <a:solidFill>
                  <a:srgbClr val="0070C0"/>
                </a:solidFill>
                <a:effectLst>
                  <a:outerShdw blurRad="38100" dist="38100" dir="2700000" algn="tl">
                    <a:srgbClr val="000000">
                      <a:alpha val="43137"/>
                    </a:srgbClr>
                  </a:outerShdw>
                </a:effectLst>
              </a:rPr>
              <a:t>Вывод:</a:t>
            </a:r>
          </a:p>
        </p:txBody>
      </p:sp>
      <p:sp>
        <p:nvSpPr>
          <p:cNvPr id="21507" name="Text Box 2"/>
          <p:cNvSpPr txBox="1">
            <a:spLocks noChangeArrowheads="1"/>
          </p:cNvSpPr>
          <p:nvPr/>
        </p:nvSpPr>
        <p:spPr bwMode="auto">
          <a:xfrm>
            <a:off x="360363" y="1449388"/>
            <a:ext cx="8229600" cy="4525962"/>
          </a:xfrm>
          <a:prstGeom prst="rect">
            <a:avLst/>
          </a:prstGeom>
          <a:noFill/>
          <a:ln w="9525">
            <a:noFill/>
            <a:round/>
            <a:headEnd/>
            <a:tailEnd/>
          </a:ln>
        </p:spPr>
        <p:txBody>
          <a:bodyPr/>
          <a:lstStyle/>
          <a:p>
            <a:pPr marL="341313" indent="-341313">
              <a:lnSpc>
                <a:spcPct val="90000"/>
              </a:lnSpc>
              <a:spcBef>
                <a:spcPts val="700"/>
              </a:spcBef>
              <a:buClr>
                <a:srgbClr val="99FF99"/>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sz="2800" dirty="0">
                <a:solidFill>
                  <a:srgbClr val="0070C0"/>
                </a:solidFill>
                <a:effectLst>
                  <a:outerShdw blurRad="38100" dist="38100" dir="2700000" algn="tl">
                    <a:srgbClr val="000000">
                      <a:alpha val="43137"/>
                    </a:srgbClr>
                  </a:outerShdw>
                </a:effectLst>
              </a:rPr>
              <a:t>Проведенные исследования показали, что в соответствии с </a:t>
            </a:r>
            <a:r>
              <a:rPr lang="ru-RU" sz="2800" dirty="0" err="1">
                <a:solidFill>
                  <a:srgbClr val="0070C0"/>
                </a:solidFill>
                <a:effectLst>
                  <a:outerShdw blurRad="38100" dist="38100" dir="2700000" algn="tl">
                    <a:srgbClr val="000000">
                      <a:alpha val="43137"/>
                    </a:srgbClr>
                  </a:outerShdw>
                </a:effectLst>
              </a:rPr>
              <a:t>ГОСТом</a:t>
            </a:r>
            <a:r>
              <a:rPr lang="ru-RU" sz="2800" dirty="0">
                <a:solidFill>
                  <a:srgbClr val="0070C0"/>
                </a:solidFill>
                <a:effectLst>
                  <a:outerShdw blurRad="38100" dist="38100" dir="2700000" algn="tl">
                    <a:srgbClr val="000000">
                      <a:alpha val="43137"/>
                    </a:srgbClr>
                  </a:outerShdw>
                </a:effectLst>
              </a:rPr>
              <a:t>  в случае физико-химических показателей не наблюдается отклонении от требований у двух исследуемых образцов. Это масло крестьянское сладко-сливочное (ОАО «</a:t>
            </a:r>
            <a:r>
              <a:rPr lang="ru-RU" sz="2800" dirty="0" err="1">
                <a:solidFill>
                  <a:srgbClr val="0070C0"/>
                </a:solidFill>
                <a:effectLst>
                  <a:outerShdw blurRad="38100" dist="38100" dir="2700000" algn="tl">
                    <a:srgbClr val="000000">
                      <a:alpha val="43137"/>
                    </a:srgbClr>
                  </a:outerShdw>
                </a:effectLst>
              </a:rPr>
              <a:t>Буденновскмолпродукт</a:t>
            </a:r>
            <a:r>
              <a:rPr lang="ru-RU" sz="2800" dirty="0">
                <a:solidFill>
                  <a:srgbClr val="0070C0"/>
                </a:solidFill>
                <a:effectLst>
                  <a:outerShdw blurRad="38100" dist="38100" dir="2700000" algn="tl">
                    <a:srgbClr val="000000">
                      <a:alpha val="43137"/>
                    </a:srgbClr>
                  </a:outerShdw>
                </a:effectLst>
              </a:rPr>
              <a:t>»),масло ГОСТ(ООО «Пятигорский молочный комбинат»). А в масле  Альпийские луга(ООО «Молочные продукты КМВ») выявлены некоторые отклонения, оно похоже на </a:t>
            </a:r>
            <a:r>
              <a:rPr lang="ru-RU" sz="2800" dirty="0" err="1">
                <a:solidFill>
                  <a:srgbClr val="0070C0"/>
                </a:solidFill>
                <a:effectLst>
                  <a:outerShdw blurRad="38100" dist="38100" dir="2700000" algn="tl">
                    <a:srgbClr val="000000">
                      <a:alpha val="43137"/>
                    </a:srgbClr>
                  </a:outerShdw>
                </a:effectLst>
              </a:rPr>
              <a:t>спред</a:t>
            </a:r>
            <a:r>
              <a:rPr lang="ru-RU" sz="2800" dirty="0">
                <a:solidFill>
                  <a:srgbClr val="0070C0"/>
                </a:solidFill>
                <a:effectLst>
                  <a:outerShdw blurRad="38100" dist="38100" dir="2700000" algn="tl">
                    <a:srgbClr val="000000">
                      <a:alpha val="43137"/>
                    </a:srgbClr>
                  </a:outerShdw>
                </a:effectLst>
              </a:rPr>
              <a:t>. </a:t>
            </a:r>
          </a:p>
        </p:txBody>
      </p:sp>
    </p:spTree>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285728"/>
            <a:ext cx="7347510" cy="1200329"/>
          </a:xfrm>
          <a:prstGeom prst="rect">
            <a:avLst/>
          </a:prstGeom>
          <a:noFill/>
        </p:spPr>
        <p:txBody>
          <a:bodyPr wrap="square" rtlCol="0">
            <a:spAutoFit/>
          </a:bodyPr>
          <a:lstStyle/>
          <a:p>
            <a:pPr algn="ctr"/>
            <a:r>
              <a:rPr lang="en-US" sz="2400" b="1" dirty="0" smtClean="0"/>
              <a:t>‘</a:t>
            </a:r>
            <a:r>
              <a:rPr lang="ru-RU" sz="2400" b="1" dirty="0" smtClean="0"/>
              <a:t>Влияние антибиотиков на растения</a:t>
            </a:r>
            <a:r>
              <a:rPr lang="en-US" sz="2400" b="1" dirty="0" smtClean="0"/>
              <a:t>’</a:t>
            </a:r>
            <a:r>
              <a:rPr lang="ru-RU" sz="2400" b="1" dirty="0" smtClean="0"/>
              <a:t> призер МАН 2018-2019</a:t>
            </a:r>
          </a:p>
          <a:p>
            <a:pPr algn="ctr"/>
            <a:r>
              <a:rPr lang="ru-RU" sz="2400" b="1" dirty="0" smtClean="0"/>
              <a:t>Победитель конкурса экологов УПБ</a:t>
            </a:r>
            <a:endParaRPr lang="ru-RU" sz="2400" b="1" dirty="0"/>
          </a:p>
        </p:txBody>
      </p:sp>
      <p:sp>
        <p:nvSpPr>
          <p:cNvPr id="3" name="TextBox 2"/>
          <p:cNvSpPr txBox="1"/>
          <p:nvPr/>
        </p:nvSpPr>
        <p:spPr>
          <a:xfrm>
            <a:off x="857224" y="1571612"/>
            <a:ext cx="5602816" cy="369332"/>
          </a:xfrm>
          <a:prstGeom prst="rect">
            <a:avLst/>
          </a:prstGeom>
          <a:noFill/>
        </p:spPr>
        <p:txBody>
          <a:bodyPr wrap="none" rtlCol="0">
            <a:spAutoFit/>
          </a:bodyPr>
          <a:lstStyle/>
          <a:p>
            <a:r>
              <a:rPr lang="ru-RU" dirty="0" smtClean="0"/>
              <a:t>Проектная работа ученицы 11</a:t>
            </a:r>
            <a:r>
              <a:rPr lang="en-US" dirty="0" smtClean="0"/>
              <a:t> ‘</a:t>
            </a:r>
            <a:r>
              <a:rPr lang="ru-RU" dirty="0" smtClean="0"/>
              <a:t>Б</a:t>
            </a:r>
            <a:r>
              <a:rPr lang="en-US" dirty="0" smtClean="0"/>
              <a:t>’</a:t>
            </a:r>
            <a:r>
              <a:rPr lang="ru-RU" dirty="0" smtClean="0"/>
              <a:t> Хайфа Полины</a:t>
            </a:r>
            <a:endParaRPr lang="ru-RU" dirty="0"/>
          </a:p>
        </p:txBody>
      </p:sp>
      <p:pic>
        <p:nvPicPr>
          <p:cNvPr id="5122" name="Picture 2" descr="C:\Users\Биология\Desktop\мастер-класс\антибиотики (3)\IMG_20180921_163813.jpg"/>
          <p:cNvPicPr>
            <a:picLocks noChangeAspect="1" noChangeArrowheads="1"/>
          </p:cNvPicPr>
          <p:nvPr/>
        </p:nvPicPr>
        <p:blipFill>
          <a:blip r:embed="rId2" cstate="print"/>
          <a:srcRect/>
          <a:stretch>
            <a:fillRect/>
          </a:stretch>
        </p:blipFill>
        <p:spPr bwMode="auto">
          <a:xfrm>
            <a:off x="571472" y="2000240"/>
            <a:ext cx="3536181" cy="4714908"/>
          </a:xfrm>
          <a:prstGeom prst="rect">
            <a:avLst/>
          </a:prstGeom>
          <a:noFill/>
        </p:spPr>
      </p:pic>
      <p:pic>
        <p:nvPicPr>
          <p:cNvPr id="5123" name="Picture 3" descr="C:\Users\Биология\Desktop\мастер-класс\антибиотики (3)\IMG_20180924_154258.jpg"/>
          <p:cNvPicPr>
            <a:picLocks noChangeAspect="1" noChangeArrowheads="1"/>
          </p:cNvPicPr>
          <p:nvPr/>
        </p:nvPicPr>
        <p:blipFill>
          <a:blip r:embed="rId3" cstate="print"/>
          <a:srcRect/>
          <a:stretch>
            <a:fillRect/>
          </a:stretch>
        </p:blipFill>
        <p:spPr bwMode="auto">
          <a:xfrm>
            <a:off x="4429124" y="2000240"/>
            <a:ext cx="3536181" cy="4714908"/>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Биология\Desktop\мастер-класс\антибиотики (3)\IMG_20181006_124051.jpg"/>
          <p:cNvPicPr>
            <a:picLocks noChangeAspect="1" noChangeArrowheads="1"/>
          </p:cNvPicPr>
          <p:nvPr/>
        </p:nvPicPr>
        <p:blipFill>
          <a:blip r:embed="rId2" cstate="print"/>
          <a:srcRect/>
          <a:stretch>
            <a:fillRect/>
          </a:stretch>
        </p:blipFill>
        <p:spPr bwMode="auto">
          <a:xfrm>
            <a:off x="3857620" y="285728"/>
            <a:ext cx="2500298" cy="3333731"/>
          </a:xfrm>
          <a:prstGeom prst="rect">
            <a:avLst/>
          </a:prstGeom>
          <a:noFill/>
        </p:spPr>
      </p:pic>
      <p:pic>
        <p:nvPicPr>
          <p:cNvPr id="6147" name="Picture 3" descr="C:\Users\Биология\Desktop\мастер-класс\антибиотики (3)\IMG_20181121_173037.jpg"/>
          <p:cNvPicPr>
            <a:picLocks noChangeAspect="1" noChangeArrowheads="1"/>
          </p:cNvPicPr>
          <p:nvPr/>
        </p:nvPicPr>
        <p:blipFill>
          <a:blip r:embed="rId3" cstate="print"/>
          <a:srcRect/>
          <a:stretch>
            <a:fillRect/>
          </a:stretch>
        </p:blipFill>
        <p:spPr bwMode="auto">
          <a:xfrm>
            <a:off x="6500826" y="285728"/>
            <a:ext cx="2500330" cy="3333773"/>
          </a:xfrm>
          <a:prstGeom prst="rect">
            <a:avLst/>
          </a:prstGeom>
          <a:noFill/>
        </p:spPr>
      </p:pic>
      <p:pic>
        <p:nvPicPr>
          <p:cNvPr id="6148" name="Picture 4" descr="C:\Users\Биология\Desktop\мастер-класс\антибиотики (3)\IMG_20181121_172653.jpg"/>
          <p:cNvPicPr>
            <a:picLocks noChangeAspect="1" noChangeArrowheads="1"/>
          </p:cNvPicPr>
          <p:nvPr/>
        </p:nvPicPr>
        <p:blipFill>
          <a:blip r:embed="rId4" cstate="print"/>
          <a:srcRect/>
          <a:stretch>
            <a:fillRect/>
          </a:stretch>
        </p:blipFill>
        <p:spPr bwMode="auto">
          <a:xfrm>
            <a:off x="571472" y="428604"/>
            <a:ext cx="2500330" cy="3333773"/>
          </a:xfrm>
          <a:prstGeom prst="rect">
            <a:avLst/>
          </a:prstGeom>
          <a:noFill/>
        </p:spPr>
      </p:pic>
      <p:pic>
        <p:nvPicPr>
          <p:cNvPr id="6149" name="Picture 5" descr="C:\Users\Биология\Desktop\мастер-класс\антибиотики (3)\IMG_20181121_172344.jpg"/>
          <p:cNvPicPr>
            <a:picLocks noChangeAspect="1" noChangeArrowheads="1"/>
          </p:cNvPicPr>
          <p:nvPr/>
        </p:nvPicPr>
        <p:blipFill>
          <a:blip r:embed="rId5" cstate="print"/>
          <a:srcRect/>
          <a:stretch>
            <a:fillRect/>
          </a:stretch>
        </p:blipFill>
        <p:spPr bwMode="auto">
          <a:xfrm>
            <a:off x="285720" y="4286256"/>
            <a:ext cx="3216225" cy="2412169"/>
          </a:xfrm>
          <a:prstGeom prst="rect">
            <a:avLst/>
          </a:prstGeom>
          <a:noFill/>
        </p:spPr>
      </p:pic>
      <p:sp>
        <p:nvSpPr>
          <p:cNvPr id="6" name="TextBox 5"/>
          <p:cNvSpPr txBox="1"/>
          <p:nvPr/>
        </p:nvSpPr>
        <p:spPr>
          <a:xfrm>
            <a:off x="3714744" y="4000504"/>
            <a:ext cx="5214974" cy="2031325"/>
          </a:xfrm>
          <a:prstGeom prst="rect">
            <a:avLst/>
          </a:prstGeom>
          <a:noFill/>
        </p:spPr>
        <p:txBody>
          <a:bodyPr wrap="square" rtlCol="0">
            <a:spAutoFit/>
          </a:bodyPr>
          <a:lstStyle/>
          <a:p>
            <a:r>
              <a:rPr lang="ru-RU" b="1" dirty="0" smtClean="0"/>
              <a:t>Вывод: </a:t>
            </a:r>
            <a:r>
              <a:rPr lang="ru-RU" dirty="0" smtClean="0"/>
              <a:t>Полученные мной результаты доказывают, что умеренное количество антибиотика </a:t>
            </a:r>
            <a:r>
              <a:rPr lang="ru-RU" dirty="0" err="1" smtClean="0"/>
              <a:t>амоксициллин</a:t>
            </a:r>
            <a:r>
              <a:rPr lang="ru-RU" dirty="0" smtClean="0"/>
              <a:t> помогает ускорить рост растений, защищает их от различных заболеваний, тем самым помогает  повысить урожайность.</a:t>
            </a:r>
          </a:p>
          <a:p>
            <a:endParaRPr lang="ru-RU"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923330"/>
          </a:xfrm>
          <a:prstGeom prst="rect">
            <a:avLst/>
          </a:prstGeom>
        </p:spPr>
        <p:txBody>
          <a:bodyPr wrap="square">
            <a:spAutoFit/>
          </a:bodyPr>
          <a:lstStyle/>
          <a:p>
            <a:pPr algn="ctr"/>
            <a:r>
              <a:rPr lang="ru-RU" dirty="0" smtClean="0"/>
              <a:t>Муниципальное казенное общеобразовательное учреждение «Средняя общеобразовательная школа №4» села Кочубеевское </a:t>
            </a:r>
            <a:br>
              <a:rPr lang="ru-RU" dirty="0" smtClean="0"/>
            </a:br>
            <a:endParaRPr lang="ru-RU" dirty="0"/>
          </a:p>
        </p:txBody>
      </p:sp>
      <p:sp>
        <p:nvSpPr>
          <p:cNvPr id="4" name="Прямоугольник 3"/>
          <p:cNvSpPr/>
          <p:nvPr/>
        </p:nvSpPr>
        <p:spPr>
          <a:xfrm>
            <a:off x="0" y="1828800"/>
            <a:ext cx="9144000" cy="2246769"/>
          </a:xfrm>
          <a:prstGeom prst="rect">
            <a:avLst/>
          </a:prstGeom>
        </p:spPr>
        <p:txBody>
          <a:bodyPr wrap="square">
            <a:spAutoFit/>
          </a:bodyPr>
          <a:lstStyle/>
          <a:p>
            <a:pPr algn="ctr"/>
            <a:r>
              <a:rPr lang="ru-RU" sz="2800" dirty="0" smtClean="0"/>
              <a:t>Проект по экологии:</a:t>
            </a:r>
            <a:br>
              <a:rPr lang="ru-RU" sz="2800" dirty="0" smtClean="0"/>
            </a:br>
            <a:r>
              <a:rPr lang="ru-RU" sz="2800" dirty="0" smtClean="0"/>
              <a:t>«Депрессия и способы борьбы с ней»</a:t>
            </a:r>
          </a:p>
          <a:p>
            <a:pPr algn="ctr"/>
            <a:r>
              <a:rPr lang="ru-RU" sz="2800" dirty="0" smtClean="0"/>
              <a:t/>
            </a:r>
            <a:br>
              <a:rPr lang="ru-RU" sz="2800" dirty="0" smtClean="0"/>
            </a:br>
            <a:r>
              <a:rPr lang="ru-RU" sz="2800" dirty="0" smtClean="0"/>
              <a:t/>
            </a:r>
            <a:br>
              <a:rPr lang="ru-RU" sz="2800" dirty="0" smtClean="0"/>
            </a:br>
            <a:endParaRPr lang="ru-RU" sz="2800" dirty="0"/>
          </a:p>
        </p:txBody>
      </p:sp>
      <p:sp>
        <p:nvSpPr>
          <p:cNvPr id="6" name="Прямоугольник 5"/>
          <p:cNvSpPr/>
          <p:nvPr/>
        </p:nvSpPr>
        <p:spPr>
          <a:xfrm>
            <a:off x="6000760" y="4000504"/>
            <a:ext cx="2500298" cy="1477328"/>
          </a:xfrm>
          <a:prstGeom prst="rect">
            <a:avLst/>
          </a:prstGeom>
        </p:spPr>
        <p:txBody>
          <a:bodyPr wrap="square">
            <a:spAutoFit/>
          </a:bodyPr>
          <a:lstStyle/>
          <a:p>
            <a:pPr algn="r"/>
            <a:r>
              <a:rPr lang="ru-RU" dirty="0" smtClean="0"/>
              <a:t>Выполнил:</a:t>
            </a:r>
          </a:p>
          <a:p>
            <a:pPr algn="r"/>
            <a:r>
              <a:rPr lang="ru-RU" dirty="0" smtClean="0"/>
              <a:t>Ученик 10»А» класса</a:t>
            </a:r>
          </a:p>
          <a:p>
            <a:pPr algn="r"/>
            <a:r>
              <a:rPr lang="ru-RU" dirty="0" err="1" smtClean="0"/>
              <a:t>Семушкин</a:t>
            </a:r>
            <a:r>
              <a:rPr lang="ru-RU" dirty="0" smtClean="0"/>
              <a:t> А.Е.</a:t>
            </a:r>
          </a:p>
          <a:p>
            <a:pPr algn="r"/>
            <a:r>
              <a:rPr lang="ru-RU" dirty="0" smtClean="0"/>
              <a:t>Руководитель:</a:t>
            </a:r>
            <a:br>
              <a:rPr lang="ru-RU" dirty="0" smtClean="0"/>
            </a:br>
            <a:r>
              <a:rPr lang="ru-RU" dirty="0" smtClean="0"/>
              <a:t>Ибрагимова Н.Г.</a:t>
            </a:r>
            <a:endParaRPr lang="ru-RU" dirty="0"/>
          </a:p>
        </p:txBody>
      </p:sp>
      <p:sp>
        <p:nvSpPr>
          <p:cNvPr id="7" name="Прямоугольник 6"/>
          <p:cNvSpPr/>
          <p:nvPr/>
        </p:nvSpPr>
        <p:spPr>
          <a:xfrm>
            <a:off x="0" y="6488668"/>
            <a:ext cx="9144000" cy="369332"/>
          </a:xfrm>
          <a:prstGeom prst="rect">
            <a:avLst/>
          </a:prstGeom>
        </p:spPr>
        <p:txBody>
          <a:bodyPr wrap="square">
            <a:spAutoFit/>
          </a:bodyPr>
          <a:lstStyle/>
          <a:p>
            <a:pPr algn="ctr"/>
            <a:r>
              <a:rPr lang="ru-RU" smtClean="0"/>
              <a:t>2019 </a:t>
            </a:r>
            <a:r>
              <a:rPr lang="ru-RU" dirty="0" smtClean="0"/>
              <a:t>г.</a:t>
            </a:r>
            <a:endParaRPr lang="ru-RU" dirty="0"/>
          </a:p>
        </p:txBody>
      </p:sp>
      <p:sp>
        <p:nvSpPr>
          <p:cNvPr id="8" name="Прямоугольник 7"/>
          <p:cNvSpPr/>
          <p:nvPr/>
        </p:nvSpPr>
        <p:spPr>
          <a:xfrm>
            <a:off x="857224" y="3929066"/>
            <a:ext cx="4572032" cy="1569660"/>
          </a:xfrm>
          <a:prstGeom prst="rect">
            <a:avLst/>
          </a:prstGeom>
        </p:spPr>
        <p:txBody>
          <a:bodyPr wrap="square">
            <a:spAutoFit/>
          </a:bodyPr>
          <a:lstStyle/>
          <a:p>
            <a:r>
              <a:rPr lang="ru-RU" sz="2400" b="1" dirty="0" smtClean="0"/>
              <a:t>Победитель муниципального этапа олимпиады школьников по экологии</a:t>
            </a:r>
            <a:endParaRPr lang="ru-RU" sz="24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5715016"/>
            <a:ext cx="7467600" cy="857248"/>
          </a:xfrm>
        </p:spPr>
        <p:txBody>
          <a:bodyPr>
            <a:normAutofit/>
          </a:bodyPr>
          <a:lstStyle/>
          <a:p>
            <a:r>
              <a:rPr lang="ru-RU" sz="3600" dirty="0" smtClean="0"/>
              <a:t>5 класс </a:t>
            </a:r>
            <a:r>
              <a:rPr lang="ru-RU" sz="3600" dirty="0" err="1" smtClean="0"/>
              <a:t>Пантула</a:t>
            </a:r>
            <a:r>
              <a:rPr lang="ru-RU" sz="3600" dirty="0" smtClean="0"/>
              <a:t> Иван</a:t>
            </a:r>
            <a:endParaRPr lang="ru-RU" sz="3600" dirty="0"/>
          </a:p>
        </p:txBody>
      </p:sp>
      <p:pic>
        <p:nvPicPr>
          <p:cNvPr id="4098" name="Picture 2" descr="C:\Users\Биология\Desktop\Новая папка\IMG_20211016_121950.jpg"/>
          <p:cNvPicPr>
            <a:picLocks noChangeAspect="1" noChangeArrowheads="1"/>
          </p:cNvPicPr>
          <p:nvPr/>
        </p:nvPicPr>
        <p:blipFill>
          <a:blip r:embed="rId2" cstate="print"/>
          <a:srcRect l="8382" r="8998"/>
          <a:stretch>
            <a:fillRect/>
          </a:stretch>
        </p:blipFill>
        <p:spPr bwMode="auto">
          <a:xfrm>
            <a:off x="357157" y="285728"/>
            <a:ext cx="7869627" cy="535785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dirty="0" smtClean="0">
                <a:solidFill>
                  <a:srgbClr val="990033"/>
                </a:solidFill>
              </a:rPr>
              <a:t>Оглавление </a:t>
            </a:r>
            <a:endParaRPr lang="ru-RU" sz="2800" dirty="0">
              <a:solidFill>
                <a:srgbClr val="990033"/>
              </a:solidFill>
            </a:endParaRPr>
          </a:p>
        </p:txBody>
      </p:sp>
      <p:sp>
        <p:nvSpPr>
          <p:cNvPr id="3" name="Содержимое 2"/>
          <p:cNvSpPr>
            <a:spLocks noGrp="1"/>
          </p:cNvSpPr>
          <p:nvPr>
            <p:ph sz="quarter" idx="1"/>
          </p:nvPr>
        </p:nvSpPr>
        <p:spPr/>
        <p:txBody>
          <a:bodyPr>
            <a:normAutofit fontScale="92500" lnSpcReduction="10000"/>
          </a:bodyPr>
          <a:lstStyle/>
          <a:p>
            <a:r>
              <a:rPr lang="ru-RU" dirty="0" smtClean="0"/>
              <a:t>1. Цели и задачи проектной работы</a:t>
            </a:r>
          </a:p>
          <a:p>
            <a:r>
              <a:rPr lang="ru-RU" dirty="0" smtClean="0"/>
              <a:t>2. Актуальность</a:t>
            </a:r>
          </a:p>
          <a:p>
            <a:r>
              <a:rPr lang="ru-RU" dirty="0" smtClean="0"/>
              <a:t>3. Депрессия и ее виды</a:t>
            </a:r>
          </a:p>
          <a:p>
            <a:r>
              <a:rPr lang="ru-RU" dirty="0" smtClean="0"/>
              <a:t>4. Историческая справка борьбы с депрессией</a:t>
            </a:r>
          </a:p>
          <a:p>
            <a:r>
              <a:rPr lang="ru-RU" dirty="0" smtClean="0"/>
              <a:t>5. Причины возникновения депрессии</a:t>
            </a:r>
          </a:p>
          <a:p>
            <a:r>
              <a:rPr lang="ru-RU" dirty="0" smtClean="0"/>
              <a:t>6. Примеры депрессии в школе</a:t>
            </a:r>
          </a:p>
          <a:p>
            <a:r>
              <a:rPr lang="ru-RU" dirty="0" smtClean="0"/>
              <a:t>7. Исследование депрессионного состояния выпускников в школе</a:t>
            </a:r>
          </a:p>
          <a:p>
            <a:r>
              <a:rPr lang="ru-RU" dirty="0" smtClean="0"/>
              <a:t>8. Памятка выпускникам</a:t>
            </a:r>
          </a:p>
          <a:p>
            <a:r>
              <a:rPr lang="ru-RU" dirty="0" smtClean="0"/>
              <a:t>9. Рекомендация и борьба с депрессией</a:t>
            </a:r>
          </a:p>
          <a:p>
            <a:r>
              <a:rPr lang="ru-RU" dirty="0" smtClean="0"/>
              <a:t>10. Заключение</a:t>
            </a:r>
          </a:p>
          <a:p>
            <a:r>
              <a:rPr lang="ru-RU" dirty="0" smtClean="0"/>
              <a:t>11. Использованная литература</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dirty="0" smtClean="0">
                <a:solidFill>
                  <a:srgbClr val="990033"/>
                </a:solidFill>
              </a:rPr>
              <a:t>Цели и задачи  </a:t>
            </a:r>
            <a:endParaRPr lang="ru-RU" sz="2800" dirty="0">
              <a:solidFill>
                <a:srgbClr val="990033"/>
              </a:solidFill>
            </a:endParaRPr>
          </a:p>
        </p:txBody>
      </p:sp>
      <p:sp>
        <p:nvSpPr>
          <p:cNvPr id="3" name="Содержимое 2"/>
          <p:cNvSpPr>
            <a:spLocks noGrp="1"/>
          </p:cNvSpPr>
          <p:nvPr>
            <p:ph sz="quarter" idx="1"/>
          </p:nvPr>
        </p:nvSpPr>
        <p:spPr/>
        <p:txBody>
          <a:bodyPr>
            <a:normAutofit lnSpcReduction="10000"/>
          </a:bodyPr>
          <a:lstStyle/>
          <a:p>
            <a:pPr>
              <a:buNone/>
            </a:pPr>
            <a:r>
              <a:rPr lang="ru-RU" sz="3200" dirty="0" smtClean="0">
                <a:solidFill>
                  <a:srgbClr val="990033"/>
                </a:solidFill>
              </a:rPr>
              <a:t> 1. </a:t>
            </a:r>
            <a:r>
              <a:rPr lang="ru-RU" sz="2200" dirty="0" smtClean="0">
                <a:solidFill>
                  <a:srgbClr val="990033"/>
                </a:solidFill>
              </a:rPr>
              <a:t>Изучить депрессию как фактор влияющий на здоровье и успеваемость учащихся</a:t>
            </a:r>
          </a:p>
          <a:p>
            <a:pPr>
              <a:buNone/>
            </a:pPr>
            <a:r>
              <a:rPr lang="ru-RU" sz="2200" dirty="0" smtClean="0">
                <a:solidFill>
                  <a:srgbClr val="990033"/>
                </a:solidFill>
              </a:rPr>
              <a:t> </a:t>
            </a:r>
            <a:r>
              <a:rPr lang="ru-RU" sz="3200" dirty="0" smtClean="0">
                <a:solidFill>
                  <a:srgbClr val="990033"/>
                </a:solidFill>
              </a:rPr>
              <a:t>2.</a:t>
            </a:r>
            <a:r>
              <a:rPr lang="ru-RU" sz="2200" dirty="0" smtClean="0">
                <a:solidFill>
                  <a:srgbClr val="990033"/>
                </a:solidFill>
              </a:rPr>
              <a:t> Выявить специфику депрессивных состояний.</a:t>
            </a:r>
          </a:p>
          <a:p>
            <a:pPr>
              <a:buNone/>
            </a:pPr>
            <a:r>
              <a:rPr lang="ru-RU" sz="2200" dirty="0" smtClean="0">
                <a:solidFill>
                  <a:srgbClr val="990033"/>
                </a:solidFill>
              </a:rPr>
              <a:t> </a:t>
            </a:r>
            <a:r>
              <a:rPr lang="ru-RU" sz="3200" dirty="0" smtClean="0">
                <a:solidFill>
                  <a:srgbClr val="990033"/>
                </a:solidFill>
              </a:rPr>
              <a:t>3.</a:t>
            </a:r>
            <a:r>
              <a:rPr lang="ru-RU" sz="2200" dirty="0" smtClean="0">
                <a:solidFill>
                  <a:srgbClr val="990033"/>
                </a:solidFill>
              </a:rPr>
              <a:t> Выявить оптимальные способы профилактики и выхода из депрессии.</a:t>
            </a:r>
          </a:p>
          <a:p>
            <a:pPr>
              <a:buNone/>
            </a:pPr>
            <a:r>
              <a:rPr lang="ru-RU" sz="2200" dirty="0" smtClean="0">
                <a:solidFill>
                  <a:srgbClr val="990033"/>
                </a:solidFill>
              </a:rPr>
              <a:t> </a:t>
            </a:r>
            <a:r>
              <a:rPr lang="ru-RU" sz="3200" dirty="0" smtClean="0">
                <a:solidFill>
                  <a:srgbClr val="990033"/>
                </a:solidFill>
              </a:rPr>
              <a:t>4.</a:t>
            </a:r>
            <a:r>
              <a:rPr lang="ru-RU" sz="2200" dirty="0" smtClean="0">
                <a:solidFill>
                  <a:srgbClr val="990033"/>
                </a:solidFill>
              </a:rPr>
              <a:t> Разработать рекомендации и памятку выпускникам школы, как, не впадая в депрессию, сдать успешно выпускные экзамены.</a:t>
            </a:r>
          </a:p>
          <a:p>
            <a:pPr>
              <a:buNone/>
            </a:pPr>
            <a:r>
              <a:rPr lang="ru-RU" sz="3200" dirty="0" smtClean="0">
                <a:solidFill>
                  <a:srgbClr val="990033"/>
                </a:solidFill>
              </a:rPr>
              <a:t> 5. </a:t>
            </a:r>
            <a:r>
              <a:rPr lang="ru-RU" sz="2200" dirty="0" smtClean="0">
                <a:solidFill>
                  <a:srgbClr val="990033"/>
                </a:solidFill>
              </a:rPr>
              <a:t>Научить подростков реально оценивать проблемы, возникающие в жизни, и принимать сложные ситуации, не </a:t>
            </a:r>
            <a:r>
              <a:rPr lang="ru-RU" sz="2200" dirty="0" err="1" smtClean="0">
                <a:solidFill>
                  <a:srgbClr val="990033"/>
                </a:solidFill>
              </a:rPr>
              <a:t>зацикливаясь</a:t>
            </a:r>
            <a:r>
              <a:rPr lang="ru-RU" sz="2200" dirty="0" smtClean="0">
                <a:solidFill>
                  <a:srgbClr val="990033"/>
                </a:solidFill>
              </a:rPr>
              <a:t> на них, продолжать строить жизнь.</a:t>
            </a:r>
          </a:p>
          <a:p>
            <a:pPr>
              <a:buNone/>
            </a:pPr>
            <a:endParaRPr lang="ru-RU" sz="2800" b="1" dirty="0" smtClean="0">
              <a:solidFill>
                <a:srgbClr val="990033"/>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304800" y="609600"/>
            <a:ext cx="1685077"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4000" b="1" i="0" u="none" strike="noStrike" normalizeH="0" baseline="0" dirty="0" smtClean="0">
                <a:ln w="10541" cmpd="sng">
                  <a:solidFill>
                    <a:schemeClr val="accent1">
                      <a:shade val="88000"/>
                      <a:satMod val="110000"/>
                    </a:schemeClr>
                  </a:solidFill>
                  <a:prstDash val="solid"/>
                </a:ln>
                <a:solidFill>
                  <a:srgbClr val="CC3300"/>
                </a:solidFill>
                <a:latin typeface="Calibri" pitchFamily="34" charset="0"/>
                <a:ea typeface="Times New Roman" pitchFamily="18" charset="0"/>
                <a:cs typeface="Times New Roman" pitchFamily="18" charset="0"/>
              </a:rPr>
              <a:t>             </a:t>
            </a:r>
            <a:endParaRPr kumimoji="0" lang="ru-RU" sz="4000" b="1" i="0" u="none" strike="noStrike" normalizeH="0" baseline="0" dirty="0" smtClean="0">
              <a:ln w="10541" cmpd="sng">
                <a:solidFill>
                  <a:schemeClr val="accent1">
                    <a:shade val="88000"/>
                    <a:satMod val="110000"/>
                  </a:schemeClr>
                </a:solidFill>
                <a:prstDash val="solid"/>
              </a:ln>
              <a:solidFill>
                <a:srgbClr val="990033"/>
              </a:solidFill>
              <a:latin typeface="Calibri" pitchFamily="34" charset="0"/>
              <a:ea typeface="Times New Roman" pitchFamily="18" charset="0"/>
              <a:cs typeface="Times New Roman" pitchFamily="18" charset="0"/>
            </a:endParaRPr>
          </a:p>
        </p:txBody>
      </p:sp>
      <p:pic>
        <p:nvPicPr>
          <p:cNvPr id="21506" name="Picture 2" descr="C:\Users\Пользователь\Desktop\539698_depressiya.jpg"/>
          <p:cNvPicPr>
            <a:picLocks noChangeAspect="1" noChangeArrowheads="1"/>
          </p:cNvPicPr>
          <p:nvPr/>
        </p:nvPicPr>
        <p:blipFill>
          <a:blip r:embed="rId2"/>
          <a:srcRect/>
          <a:stretch>
            <a:fillRect/>
          </a:stretch>
        </p:blipFill>
        <p:spPr bwMode="auto">
          <a:xfrm>
            <a:off x="1600200" y="2209800"/>
            <a:ext cx="5638800" cy="4191000"/>
          </a:xfrm>
          <a:prstGeom prst="rect">
            <a:avLst/>
          </a:prstGeom>
          <a:noFill/>
        </p:spPr>
      </p:pic>
      <p:sp>
        <p:nvSpPr>
          <p:cNvPr id="4" name="Прямоугольник 3"/>
          <p:cNvSpPr/>
          <p:nvPr/>
        </p:nvSpPr>
        <p:spPr>
          <a:xfrm>
            <a:off x="0" y="457200"/>
            <a:ext cx="9144000"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kumimoji="0" lang="ru-RU" sz="5400" b="1" i="1" u="none" strike="noStrike" cap="none" spc="0" normalizeH="0" baseline="0" dirty="0" smtClean="0">
                <a:ln w="11430"/>
                <a:solidFill>
                  <a:srgbClr val="990033"/>
                </a:solidFill>
                <a:effectLst>
                  <a:outerShdw blurRad="50800" dist="39000" dir="5460000" algn="tl">
                    <a:srgbClr val="000000">
                      <a:alpha val="38000"/>
                    </a:srgbClr>
                  </a:outerShdw>
                </a:effectLst>
                <a:latin typeface="Calibri" pitchFamily="34" charset="0"/>
                <a:ea typeface="Times New Roman" pitchFamily="18" charset="0"/>
                <a:cs typeface="Times New Roman" pitchFamily="18" charset="0"/>
              </a:rPr>
              <a:t>«Депрессия и способы борьбы с ней»</a:t>
            </a:r>
            <a:endParaRPr lang="ru-RU" sz="5400" b="1" cap="none" spc="0" dirty="0">
              <a:ln w="11430"/>
              <a:solidFill>
                <a:srgbClr val="990033"/>
              </a:soli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dirty="0" smtClean="0">
                <a:solidFill>
                  <a:srgbClr val="990033"/>
                </a:solidFill>
              </a:rPr>
              <a:t>введение</a:t>
            </a:r>
            <a:endParaRPr lang="ru-RU" sz="2800" dirty="0">
              <a:solidFill>
                <a:srgbClr val="990033"/>
              </a:solidFill>
            </a:endParaRPr>
          </a:p>
        </p:txBody>
      </p:sp>
      <p:sp>
        <p:nvSpPr>
          <p:cNvPr id="3" name="Содержимое 2"/>
          <p:cNvSpPr>
            <a:spLocks noGrp="1"/>
          </p:cNvSpPr>
          <p:nvPr>
            <p:ph sz="quarter" idx="1"/>
          </p:nvPr>
        </p:nvSpPr>
        <p:spPr/>
        <p:txBody>
          <a:bodyPr>
            <a:normAutofit fontScale="92500" lnSpcReduction="20000"/>
          </a:bodyPr>
          <a:lstStyle/>
          <a:p>
            <a:r>
              <a:rPr lang="ru-RU" b="1" dirty="0" smtClean="0">
                <a:solidFill>
                  <a:srgbClr val="990033"/>
                </a:solidFill>
              </a:rPr>
              <a:t>Депрессия -</a:t>
            </a:r>
            <a:r>
              <a:rPr lang="ru-RU" dirty="0" smtClean="0">
                <a:solidFill>
                  <a:srgbClr val="990033"/>
                </a:solidFill>
              </a:rPr>
              <a:t> серьезное заболевание, которое резко снижает трудоспособность и приносит страдание как самому больному, так и его близким. К сожалению, люди очень мало осведомлены о типичных проявлениях и последствиях депрессии, поэтому многим больным оказывается помощь, когда состояние принимает затяжной и тяжелый характер, а иногда - и вовсе не оказывается. Практически во всех развитых странах службы здравоохранения озабочены сложившейся ситуацией и прикладывают усилия по пропаганде сведений о депрессии и способах ее лечения.</a:t>
            </a:r>
          </a:p>
          <a:p>
            <a:r>
              <a:rPr lang="ru-RU" dirty="0" smtClean="0">
                <a:solidFill>
                  <a:srgbClr val="990033"/>
                </a:solidFill>
              </a:rPr>
              <a:t>При депрессии нарушаются биохимические процессы в организме человека - в частности уменьшается уровень химических веществ (медиаторов), которые и передают информацию между нервными клетками мозга (нейронами).</a:t>
            </a:r>
          </a:p>
          <a:p>
            <a:endParaRPr lang="ru-RU"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4800" y="0"/>
            <a:ext cx="7239000" cy="3046988"/>
          </a:xfrm>
          <a:prstGeom prst="rect">
            <a:avLst/>
          </a:prstGeom>
        </p:spPr>
        <p:txBody>
          <a:bodyPr wrap="square">
            <a:spAutoFit/>
          </a:bodyPr>
          <a:lstStyle/>
          <a:p>
            <a:r>
              <a:rPr lang="ru-RU" sz="2400" b="1" dirty="0" err="1" smtClean="0">
                <a:solidFill>
                  <a:srgbClr val="990033"/>
                </a:solidFill>
                <a:latin typeface="Times New Roman" pitchFamily="18" charset="0"/>
                <a:cs typeface="Times New Roman" pitchFamily="18" charset="0"/>
              </a:rPr>
              <a:t>Депре́ссия</a:t>
            </a:r>
            <a:r>
              <a:rPr lang="ru-RU" sz="2400" b="1" dirty="0" smtClean="0">
                <a:solidFill>
                  <a:srgbClr val="990033"/>
                </a:solidFill>
                <a:latin typeface="Times New Roman" pitchFamily="18" charset="0"/>
                <a:cs typeface="Times New Roman" pitchFamily="18" charset="0"/>
              </a:rPr>
              <a:t> (от лат. </a:t>
            </a:r>
            <a:r>
              <a:rPr lang="ru-RU" sz="2400" b="1" dirty="0" err="1" smtClean="0">
                <a:solidFill>
                  <a:srgbClr val="990033"/>
                </a:solidFill>
                <a:latin typeface="Times New Roman" pitchFamily="18" charset="0"/>
                <a:cs typeface="Times New Roman" pitchFamily="18" charset="0"/>
              </a:rPr>
              <a:t>deprimo</a:t>
            </a:r>
            <a:r>
              <a:rPr lang="ru-RU" sz="2400" b="1" dirty="0" smtClean="0">
                <a:solidFill>
                  <a:srgbClr val="990033"/>
                </a:solidFill>
                <a:latin typeface="Times New Roman" pitchFamily="18" charset="0"/>
                <a:cs typeface="Times New Roman" pitchFamily="18" charset="0"/>
              </a:rPr>
              <a:t> — «давить», «подавить») — это психическое расстройство, характеризующееся «депрессивной триадой»: снижением настроения и утратой способности переживать радость, нарушениями мышления (негативные суждения, пессимистический взгляд на происходящее и т. д.), двигательной заторможенностью. </a:t>
            </a:r>
            <a:endParaRPr lang="ru-RU" sz="2400" b="1" dirty="0">
              <a:solidFill>
                <a:srgbClr val="990033"/>
              </a:solidFill>
              <a:latin typeface="Times New Roman" pitchFamily="18" charset="0"/>
              <a:cs typeface="Times New Roman" pitchFamily="18" charset="0"/>
            </a:endParaRPr>
          </a:p>
        </p:txBody>
      </p:sp>
      <p:pic>
        <p:nvPicPr>
          <p:cNvPr id="4098" name="Picture 2" descr="http://best-dem.ru/wp-content/uploads/2011/10/%D0%9E%D0%B4%D0%B8%D0%BD%D0%BE%D1%87%D0%B5%D1%81%D1%82%D0%B2%D0%BE-%E2%80%93-%D1%8D%D1%82%D0%BE-%D0%BA%D0%BE%D0%B3%D0%B4%D0%B0-%D1%82%D1%8B-%D1%81%D1%85%D0%BE%D0%B4%D0%B8%D1%88%D1%8C-%D1%81-%D1%83%D0%BC%D0%B0-%D0%B0-%D1%82%D0%B5%D0%B1%D0%B5-%D0%BE%D0%B1-%D1%8D%D1%82%D0%BE%D0%BC-%D0%B4%D0%B0%D0%B6%D0%B5-%D1%81%D0%BA%D0%B0%D0%B7%D0%B0%D1%82%D1%8C-%D0%BD%D0%B5%D0%BA%D0%BE%D0%BC%D1%83%E2%80%A6.jpg"/>
          <p:cNvPicPr>
            <a:picLocks noChangeAspect="1" noChangeArrowheads="1"/>
          </p:cNvPicPr>
          <p:nvPr/>
        </p:nvPicPr>
        <p:blipFill>
          <a:blip r:embed="rId2"/>
          <a:srcRect/>
          <a:stretch>
            <a:fillRect/>
          </a:stretch>
        </p:blipFill>
        <p:spPr bwMode="auto">
          <a:xfrm>
            <a:off x="3124200" y="2971800"/>
            <a:ext cx="5638800" cy="36576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4800" y="838200"/>
            <a:ext cx="8534400" cy="1015663"/>
          </a:xfrm>
          <a:prstGeom prst="rect">
            <a:avLst/>
          </a:prstGeom>
        </p:spPr>
        <p:txBody>
          <a:bodyPr wrap="square">
            <a:spAutoFit/>
          </a:bodyPr>
          <a:lstStyle/>
          <a:p>
            <a:pPr>
              <a:buFont typeface="Wingdings" pitchFamily="2" charset="2"/>
              <a:buChar char="q"/>
            </a:pPr>
            <a:r>
              <a:rPr lang="ru-RU" sz="2000" b="1" dirty="0" smtClean="0">
                <a:solidFill>
                  <a:srgbClr val="990033"/>
                </a:solidFill>
                <a:latin typeface="Times New Roman" pitchFamily="18" charset="0"/>
                <a:cs typeface="Times New Roman" pitchFamily="18" charset="0"/>
              </a:rPr>
              <a:t> Классическая депрессия - это душевное состояние, переживаемое как печаль, подавленность, тревога, </a:t>
            </a:r>
            <a:r>
              <a:rPr lang="ru-RU" sz="2000" b="1" dirty="0" err="1" smtClean="0">
                <a:solidFill>
                  <a:srgbClr val="990033"/>
                </a:solidFill>
                <a:latin typeface="Times New Roman" pitchFamily="18" charset="0"/>
                <a:cs typeface="Times New Roman" pitchFamily="18" charset="0"/>
              </a:rPr>
              <a:t>ангедония</a:t>
            </a:r>
            <a:r>
              <a:rPr lang="ru-RU" sz="2000" b="1" dirty="0" smtClean="0">
                <a:solidFill>
                  <a:srgbClr val="990033"/>
                </a:solidFill>
                <a:latin typeface="Times New Roman" pitchFamily="18" charset="0"/>
                <a:cs typeface="Times New Roman" pitchFamily="18" charset="0"/>
              </a:rPr>
              <a:t> (утрата способности получать удовольствие от привычных дел).</a:t>
            </a:r>
            <a:endParaRPr lang="ru-RU" sz="2000" b="1" dirty="0">
              <a:solidFill>
                <a:srgbClr val="990033"/>
              </a:solidFill>
              <a:latin typeface="Times New Roman" pitchFamily="18" charset="0"/>
              <a:cs typeface="Times New Roman" pitchFamily="18" charset="0"/>
            </a:endParaRPr>
          </a:p>
        </p:txBody>
      </p:sp>
      <p:sp>
        <p:nvSpPr>
          <p:cNvPr id="3" name="Прямоугольник 2"/>
          <p:cNvSpPr/>
          <p:nvPr/>
        </p:nvSpPr>
        <p:spPr>
          <a:xfrm>
            <a:off x="304800" y="1905000"/>
            <a:ext cx="8534400" cy="1631216"/>
          </a:xfrm>
          <a:prstGeom prst="rect">
            <a:avLst/>
          </a:prstGeom>
        </p:spPr>
        <p:txBody>
          <a:bodyPr wrap="square">
            <a:spAutoFit/>
          </a:bodyPr>
          <a:lstStyle/>
          <a:p>
            <a:pPr>
              <a:buFont typeface="Wingdings" pitchFamily="2" charset="2"/>
              <a:buChar char="q"/>
            </a:pPr>
            <a:r>
              <a:rPr lang="ru-RU" sz="2000" b="1" dirty="0" smtClean="0">
                <a:solidFill>
                  <a:srgbClr val="990033"/>
                </a:solidFill>
                <a:latin typeface="Times New Roman" pitchFamily="18" charset="0"/>
                <a:cs typeface="Times New Roman" pitchFamily="18" charset="0"/>
              </a:rPr>
              <a:t> Невротическая депрессия - результат длительной психотравмирующей ситуации. Такая депрессия встречается среди людей с определенными особенностями личности, например, прямолинейность, бескомпромиссность в сочетании с неуверенностью, нерешительность в определенных ситуациях. </a:t>
            </a:r>
            <a:endParaRPr lang="ru-RU" sz="2000" b="1" dirty="0">
              <a:solidFill>
                <a:srgbClr val="990033"/>
              </a:solidFill>
              <a:latin typeface="Times New Roman" pitchFamily="18" charset="0"/>
              <a:cs typeface="Times New Roman" pitchFamily="18" charset="0"/>
            </a:endParaRPr>
          </a:p>
        </p:txBody>
      </p:sp>
      <p:sp>
        <p:nvSpPr>
          <p:cNvPr id="4" name="Прямоугольник 3"/>
          <p:cNvSpPr/>
          <p:nvPr/>
        </p:nvSpPr>
        <p:spPr>
          <a:xfrm>
            <a:off x="304800" y="3657600"/>
            <a:ext cx="8382000" cy="1015663"/>
          </a:xfrm>
          <a:prstGeom prst="rect">
            <a:avLst/>
          </a:prstGeom>
        </p:spPr>
        <p:txBody>
          <a:bodyPr wrap="square">
            <a:spAutoFit/>
          </a:bodyPr>
          <a:lstStyle/>
          <a:p>
            <a:pPr>
              <a:buFont typeface="Wingdings" pitchFamily="2" charset="2"/>
              <a:buChar char="q"/>
            </a:pPr>
            <a:r>
              <a:rPr lang="ru-RU" sz="2000" b="1" dirty="0" smtClean="0">
                <a:solidFill>
                  <a:srgbClr val="990033"/>
                </a:solidFill>
                <a:latin typeface="Times New Roman" pitchFamily="18" charset="0"/>
                <a:cs typeface="Times New Roman" pitchFamily="18" charset="0"/>
              </a:rPr>
              <a:t> Психогенная депрессия развивается в ситуации утраты жизненно важных для данной личности ценностей (потеря или смерть близкого, сильный стресс на учёбе и </a:t>
            </a:r>
            <a:r>
              <a:rPr lang="ru-RU" sz="2000" b="1" dirty="0" err="1" smtClean="0">
                <a:solidFill>
                  <a:srgbClr val="990033"/>
                </a:solidFill>
                <a:latin typeface="Times New Roman" pitchFamily="18" charset="0"/>
                <a:cs typeface="Times New Roman" pitchFamily="18" charset="0"/>
              </a:rPr>
              <a:t>т.д</a:t>
            </a:r>
            <a:r>
              <a:rPr lang="ru-RU" sz="2000" b="1" dirty="0" smtClean="0">
                <a:solidFill>
                  <a:srgbClr val="990033"/>
                </a:solidFill>
                <a:latin typeface="Times New Roman" pitchFamily="18" charset="0"/>
                <a:cs typeface="Times New Roman" pitchFamily="18" charset="0"/>
              </a:rPr>
              <a:t>). </a:t>
            </a:r>
            <a:endParaRPr lang="ru-RU" sz="2000" b="1" dirty="0">
              <a:solidFill>
                <a:srgbClr val="990033"/>
              </a:solidFill>
              <a:latin typeface="Times New Roman" pitchFamily="18" charset="0"/>
              <a:cs typeface="Times New Roman" pitchFamily="18" charset="0"/>
            </a:endParaRPr>
          </a:p>
        </p:txBody>
      </p:sp>
      <p:sp>
        <p:nvSpPr>
          <p:cNvPr id="6" name="Прямоугольник 5"/>
          <p:cNvSpPr/>
          <p:nvPr/>
        </p:nvSpPr>
        <p:spPr>
          <a:xfrm>
            <a:off x="304800" y="4724400"/>
            <a:ext cx="8229600" cy="707886"/>
          </a:xfrm>
          <a:prstGeom prst="rect">
            <a:avLst/>
          </a:prstGeom>
        </p:spPr>
        <p:txBody>
          <a:bodyPr wrap="square">
            <a:spAutoFit/>
          </a:bodyPr>
          <a:lstStyle/>
          <a:p>
            <a:pPr>
              <a:buFont typeface="Wingdings" pitchFamily="2" charset="2"/>
              <a:buChar char="q"/>
            </a:pPr>
            <a:r>
              <a:rPr lang="ru-RU" sz="2000" b="1" dirty="0" smtClean="0">
                <a:solidFill>
                  <a:srgbClr val="990033"/>
                </a:solidFill>
                <a:latin typeface="Times New Roman" pitchFamily="18" charset="0"/>
                <a:cs typeface="Times New Roman" pitchFamily="18" charset="0"/>
              </a:rPr>
              <a:t> Особенностью циркулярной депрессии являются суточные, сезонные или другие варианты колебания настроения. </a:t>
            </a:r>
            <a:endParaRPr lang="ru-RU" sz="2000" b="1" dirty="0">
              <a:solidFill>
                <a:srgbClr val="990033"/>
              </a:solidFill>
              <a:latin typeface="Times New Roman" pitchFamily="18" charset="0"/>
              <a:cs typeface="Times New Roman" pitchFamily="18" charset="0"/>
            </a:endParaRPr>
          </a:p>
        </p:txBody>
      </p:sp>
      <p:sp>
        <p:nvSpPr>
          <p:cNvPr id="7" name="TextBox 6"/>
          <p:cNvSpPr txBox="1"/>
          <p:nvPr/>
        </p:nvSpPr>
        <p:spPr>
          <a:xfrm>
            <a:off x="2667000" y="152400"/>
            <a:ext cx="3429000" cy="523220"/>
          </a:xfrm>
          <a:prstGeom prst="rect">
            <a:avLst/>
          </a:prstGeom>
          <a:noFill/>
        </p:spPr>
        <p:txBody>
          <a:bodyPr wrap="square" rtlCol="0">
            <a:spAutoFit/>
          </a:bodyPr>
          <a:lstStyle/>
          <a:p>
            <a:r>
              <a:rPr lang="ru-RU" sz="2800" b="1" dirty="0" smtClean="0">
                <a:solidFill>
                  <a:srgbClr val="990033"/>
                </a:solidFill>
                <a:latin typeface="Times New Roman" pitchFamily="18" charset="0"/>
                <a:cs typeface="Times New Roman" pitchFamily="18" charset="0"/>
              </a:rPr>
              <a:t>Виды депрессии</a:t>
            </a:r>
            <a:endParaRPr lang="ru-RU" sz="2800" b="1" dirty="0">
              <a:solidFill>
                <a:srgbClr val="990033"/>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online.ru/assets/images/articles/zdorove/(1).jpg"/>
          <p:cNvPicPr>
            <a:picLocks noChangeAspect="1" noChangeArrowheads="1"/>
          </p:cNvPicPr>
          <p:nvPr/>
        </p:nvPicPr>
        <p:blipFill>
          <a:blip r:embed="rId2"/>
          <a:srcRect/>
          <a:stretch>
            <a:fillRect/>
          </a:stretch>
        </p:blipFill>
        <p:spPr bwMode="auto">
          <a:xfrm>
            <a:off x="228600" y="533400"/>
            <a:ext cx="4648200" cy="3142555"/>
          </a:xfrm>
          <a:prstGeom prst="rect">
            <a:avLst/>
          </a:prstGeom>
          <a:noFill/>
        </p:spPr>
      </p:pic>
      <p:pic>
        <p:nvPicPr>
          <p:cNvPr id="3076" name="Picture 4" descr="http://vladimirlomakin.ru/wp-content/uploads/2011/04/appetit.jpg"/>
          <p:cNvPicPr>
            <a:picLocks noChangeAspect="1" noChangeArrowheads="1"/>
          </p:cNvPicPr>
          <p:nvPr/>
        </p:nvPicPr>
        <p:blipFill>
          <a:blip r:embed="rId3"/>
          <a:srcRect/>
          <a:stretch>
            <a:fillRect/>
          </a:stretch>
        </p:blipFill>
        <p:spPr bwMode="auto">
          <a:xfrm>
            <a:off x="5715000" y="3086099"/>
            <a:ext cx="2886075" cy="3771901"/>
          </a:xfrm>
          <a:prstGeom prst="rect">
            <a:avLst/>
          </a:prstGeom>
          <a:noFill/>
        </p:spPr>
      </p:pic>
      <p:pic>
        <p:nvPicPr>
          <p:cNvPr id="3078" name="Picture 6" descr="http://1sk.com.ua/images/hronik.jpg"/>
          <p:cNvPicPr>
            <a:picLocks noChangeAspect="1" noChangeArrowheads="1"/>
          </p:cNvPicPr>
          <p:nvPr/>
        </p:nvPicPr>
        <p:blipFill>
          <a:blip r:embed="rId4"/>
          <a:srcRect/>
          <a:stretch>
            <a:fillRect/>
          </a:stretch>
        </p:blipFill>
        <p:spPr bwMode="auto">
          <a:xfrm>
            <a:off x="5105400" y="533400"/>
            <a:ext cx="3429000" cy="2438401"/>
          </a:xfrm>
          <a:prstGeom prst="rect">
            <a:avLst/>
          </a:prstGeom>
          <a:noFill/>
        </p:spPr>
      </p:pic>
      <p:pic>
        <p:nvPicPr>
          <p:cNvPr id="3080" name="Picture 8" descr="http://www.psyportal.net/wp-content/uploads/2012/06/Anxiety-disorder.jpg"/>
          <p:cNvPicPr>
            <a:picLocks noChangeAspect="1" noChangeArrowheads="1"/>
          </p:cNvPicPr>
          <p:nvPr/>
        </p:nvPicPr>
        <p:blipFill>
          <a:blip r:embed="rId5" cstate="screen"/>
          <a:srcRect/>
          <a:stretch>
            <a:fillRect/>
          </a:stretch>
        </p:blipFill>
        <p:spPr bwMode="auto">
          <a:xfrm>
            <a:off x="1447800" y="3733800"/>
            <a:ext cx="3581400" cy="2771322"/>
          </a:xfrm>
          <a:prstGeom prst="rect">
            <a:avLst/>
          </a:prstGeom>
          <a:noFill/>
        </p:spPr>
      </p:pic>
      <p:sp>
        <p:nvSpPr>
          <p:cNvPr id="6" name="Прямоугольник 5"/>
          <p:cNvSpPr/>
          <p:nvPr/>
        </p:nvSpPr>
        <p:spPr>
          <a:xfrm>
            <a:off x="457200" y="0"/>
            <a:ext cx="3810000" cy="646331"/>
          </a:xfrm>
          <a:prstGeom prst="rect">
            <a:avLst/>
          </a:prstGeom>
          <a:noFill/>
        </p:spPr>
        <p:txBody>
          <a:bodyPr wrap="square" lIns="91440" tIns="45720" rIns="91440" bIns="45720">
            <a:spAutoFit/>
          </a:bodyPr>
          <a:lstStyle/>
          <a:p>
            <a:pPr algn="ctr"/>
            <a:r>
              <a:rPr lang="ru-RU"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Б</a:t>
            </a:r>
            <a:r>
              <a:rPr lang="ru-RU"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ессонница</a:t>
            </a:r>
            <a:endParaRPr lang="ru-RU"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Прямоугольник 6"/>
          <p:cNvSpPr/>
          <p:nvPr/>
        </p:nvSpPr>
        <p:spPr>
          <a:xfrm>
            <a:off x="4648200" y="0"/>
            <a:ext cx="4459875" cy="584775"/>
          </a:xfrm>
          <a:prstGeom prst="rect">
            <a:avLst/>
          </a:prstGeom>
          <a:noFill/>
        </p:spPr>
        <p:txBody>
          <a:bodyPr wrap="none" lIns="91440" tIns="45720" rIns="91440" bIns="45720">
            <a:spAutoFit/>
          </a:bodyPr>
          <a:lstStyle/>
          <a:p>
            <a:pPr algn="ctr"/>
            <a:r>
              <a:rPr lang="ru-RU"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Потеря настроения</a:t>
            </a:r>
            <a:endParaRPr lang="ru-RU"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Прямоугольник 7"/>
          <p:cNvSpPr/>
          <p:nvPr/>
        </p:nvSpPr>
        <p:spPr>
          <a:xfrm>
            <a:off x="4876800" y="2819400"/>
            <a:ext cx="4267200" cy="584775"/>
          </a:xfrm>
          <a:prstGeom prst="rect">
            <a:avLst/>
          </a:prstGeom>
          <a:noFill/>
        </p:spPr>
        <p:txBody>
          <a:bodyPr wrap="square" lIns="91440" tIns="45720" rIns="91440" bIns="45720">
            <a:spAutoFit/>
          </a:bodyPr>
          <a:lstStyle/>
          <a:p>
            <a:pPr algn="ctr"/>
            <a:r>
              <a:rPr lang="ru-RU"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Потеря аппетита</a:t>
            </a:r>
            <a:endParaRPr lang="ru-RU"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Прямоугольник 8"/>
          <p:cNvSpPr/>
          <p:nvPr/>
        </p:nvSpPr>
        <p:spPr>
          <a:xfrm>
            <a:off x="304800" y="6150114"/>
            <a:ext cx="2514600" cy="707886"/>
          </a:xfrm>
          <a:prstGeom prst="rect">
            <a:avLst/>
          </a:prstGeom>
          <a:noFill/>
        </p:spPr>
        <p:txBody>
          <a:bodyPr wrap="square" lIns="91440" tIns="45720" rIns="91440" bIns="45720">
            <a:spAutoFit/>
          </a:bodyPr>
          <a:lstStyle/>
          <a:p>
            <a:pPr algn="ctr"/>
            <a:r>
              <a:rPr lang="ru-RU"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Тревога</a:t>
            </a:r>
            <a:endParaRPr lang="ru-RU"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nnenkov.org/wp-content/HLIC/5ffe6b9991745e272c0a91e08af5ee71.gif"/>
          <p:cNvPicPr>
            <a:picLocks noChangeAspect="1" noChangeArrowheads="1"/>
          </p:cNvPicPr>
          <p:nvPr/>
        </p:nvPicPr>
        <p:blipFill>
          <a:blip r:embed="rId2"/>
          <a:srcRect/>
          <a:stretch>
            <a:fillRect/>
          </a:stretch>
        </p:blipFill>
        <p:spPr bwMode="auto">
          <a:xfrm>
            <a:off x="685800" y="1295400"/>
            <a:ext cx="3478696" cy="4800600"/>
          </a:xfrm>
          <a:prstGeom prst="rect">
            <a:avLst/>
          </a:prstGeom>
          <a:noFill/>
        </p:spPr>
      </p:pic>
      <p:sp>
        <p:nvSpPr>
          <p:cNvPr id="6147" name="Rectangle 3"/>
          <p:cNvSpPr>
            <a:spLocks noChangeArrowheads="1"/>
          </p:cNvSpPr>
          <p:nvPr/>
        </p:nvSpPr>
        <p:spPr bwMode="auto">
          <a:xfrm>
            <a:off x="4419600" y="1295400"/>
            <a:ext cx="449580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sz="2800" i="1" dirty="0" smtClean="0">
                <a:solidFill>
                  <a:srgbClr val="990033"/>
                </a:solidFill>
                <a:latin typeface="Times New Roman" pitchFamily="18" charset="0"/>
                <a:ea typeface="Times New Roman" pitchFamily="18" charset="0"/>
                <a:cs typeface="Times New Roman" pitchFamily="18" charset="0"/>
              </a:rPr>
              <a:t>Д</a:t>
            </a:r>
            <a:r>
              <a:rPr kumimoji="0" lang="ru-RU" sz="2800" i="1"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ревнегреческий врач Гиппократ подробно описывал под названием «меланхолия» состояния, очень напоминающие наше сегодняшнее определение депрессии, и даже рекомендовал лечение в рамках возможностей античной медицины.</a:t>
            </a:r>
            <a:endParaRPr kumimoji="0" lang="ru-RU" sz="2800" i="1" u="none" strike="noStrike" cap="none" normalizeH="0" baseline="0" dirty="0" smtClean="0">
              <a:ln>
                <a:noFill/>
              </a:ln>
              <a:solidFill>
                <a:srgbClr val="990033"/>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304800" y="381000"/>
            <a:ext cx="8077200" cy="954107"/>
          </a:xfrm>
          <a:prstGeom prst="rect">
            <a:avLst/>
          </a:prstGeom>
        </p:spPr>
        <p:txBody>
          <a:bodyPr wrap="square">
            <a:spAutoFit/>
          </a:bodyPr>
          <a:lstStyle/>
          <a:p>
            <a:pPr algn="ctr"/>
            <a:r>
              <a:rPr lang="ru-RU" sz="2800" dirty="0" smtClean="0">
                <a:solidFill>
                  <a:srgbClr val="990033"/>
                </a:solidFill>
                <a:latin typeface="Times New Roman" pitchFamily="18" charset="0"/>
                <a:cs typeface="Times New Roman" pitchFamily="18" charset="0"/>
              </a:rPr>
              <a:t>Лечение меланхолии по Гиппократу заключалось в назначении</a:t>
            </a:r>
            <a:endParaRPr lang="ru-RU" sz="2000" dirty="0" smtClean="0">
              <a:solidFill>
                <a:srgbClr val="990033"/>
              </a:solidFill>
              <a:latin typeface="Times New Roman" pitchFamily="18" charset="0"/>
              <a:cs typeface="Times New Roman" pitchFamily="18" charset="0"/>
            </a:endParaRPr>
          </a:p>
        </p:txBody>
      </p:sp>
      <p:sp>
        <p:nvSpPr>
          <p:cNvPr id="4" name="Прямоугольник 3"/>
          <p:cNvSpPr/>
          <p:nvPr/>
        </p:nvSpPr>
        <p:spPr>
          <a:xfrm>
            <a:off x="4572000" y="1371600"/>
            <a:ext cx="4572000" cy="461665"/>
          </a:xfrm>
          <a:prstGeom prst="rect">
            <a:avLst/>
          </a:prstGeom>
        </p:spPr>
        <p:txBody>
          <a:bodyPr wrap="square">
            <a:spAutoFit/>
          </a:bodyPr>
          <a:lstStyle/>
          <a:p>
            <a:r>
              <a:rPr lang="ru-RU" sz="2400" dirty="0" smtClean="0">
                <a:solidFill>
                  <a:srgbClr val="990033"/>
                </a:solidFill>
                <a:latin typeface="Times New Roman" pitchFamily="18" charset="0"/>
                <a:cs typeface="Times New Roman" pitchFamily="18" charset="0"/>
              </a:rPr>
              <a:t>тёплых очистительных клизм</a:t>
            </a:r>
          </a:p>
        </p:txBody>
      </p:sp>
      <p:sp>
        <p:nvSpPr>
          <p:cNvPr id="5" name="Прямоугольник 4"/>
          <p:cNvSpPr/>
          <p:nvPr/>
        </p:nvSpPr>
        <p:spPr>
          <a:xfrm>
            <a:off x="4876800" y="4572000"/>
            <a:ext cx="4572000" cy="861774"/>
          </a:xfrm>
          <a:prstGeom prst="rect">
            <a:avLst/>
          </a:prstGeom>
        </p:spPr>
        <p:txBody>
          <a:bodyPr>
            <a:spAutoFit/>
          </a:bodyPr>
          <a:lstStyle/>
          <a:p>
            <a:r>
              <a:rPr lang="ru-RU" sz="1600" dirty="0" smtClean="0">
                <a:solidFill>
                  <a:srgbClr val="990033"/>
                </a:solidFill>
                <a:latin typeface="Times New Roman" pitchFamily="18" charset="0"/>
                <a:cs typeface="Times New Roman" pitchFamily="18" charset="0"/>
              </a:rPr>
              <a:t>(он заметил, что меланхолия часто сопровождается запорами) </a:t>
            </a:r>
          </a:p>
          <a:p>
            <a:endParaRPr lang="ru-RU" sz="1600" dirty="0" smtClean="0">
              <a:solidFill>
                <a:srgbClr val="990033"/>
              </a:solidFill>
              <a:latin typeface="Times New Roman" pitchFamily="18" charset="0"/>
              <a:cs typeface="Times New Roman" pitchFamily="18" charset="0"/>
            </a:endParaRPr>
          </a:p>
        </p:txBody>
      </p:sp>
      <p:pic>
        <p:nvPicPr>
          <p:cNvPr id="19460" name="Picture 4" descr="http://www.playcast.ru/uploads/2009/10/08/1252392.jpg"/>
          <p:cNvPicPr>
            <a:picLocks noChangeAspect="1" noChangeArrowheads="1"/>
          </p:cNvPicPr>
          <p:nvPr/>
        </p:nvPicPr>
        <p:blipFill>
          <a:blip r:embed="rId2"/>
          <a:srcRect/>
          <a:stretch>
            <a:fillRect/>
          </a:stretch>
        </p:blipFill>
        <p:spPr bwMode="auto">
          <a:xfrm>
            <a:off x="228600" y="2895600"/>
            <a:ext cx="4070958" cy="2971800"/>
          </a:xfrm>
          <a:prstGeom prst="rect">
            <a:avLst/>
          </a:prstGeom>
          <a:noFill/>
        </p:spPr>
      </p:pic>
      <p:pic>
        <p:nvPicPr>
          <p:cNvPr id="19458" name="Picture 2" descr="https://gipertoniya.guru/wp-content/uploads/2017/12/klizma-1.jpg"/>
          <p:cNvPicPr>
            <a:picLocks noChangeAspect="1" noChangeArrowheads="1"/>
          </p:cNvPicPr>
          <p:nvPr/>
        </p:nvPicPr>
        <p:blipFill>
          <a:blip r:embed="rId3"/>
          <a:srcRect/>
          <a:stretch>
            <a:fillRect/>
          </a:stretch>
        </p:blipFill>
        <p:spPr bwMode="auto">
          <a:xfrm>
            <a:off x="3657600" y="1752600"/>
            <a:ext cx="4227036" cy="2819400"/>
          </a:xfrm>
          <a:prstGeom prst="rect">
            <a:avLst/>
          </a:prstGeom>
          <a:noFill/>
        </p:spPr>
      </p:pic>
      <p:sp>
        <p:nvSpPr>
          <p:cNvPr id="7" name="Прямоугольник 6"/>
          <p:cNvSpPr/>
          <p:nvPr/>
        </p:nvSpPr>
        <p:spPr>
          <a:xfrm>
            <a:off x="228600" y="2362200"/>
            <a:ext cx="2101024" cy="523220"/>
          </a:xfrm>
          <a:prstGeom prst="rect">
            <a:avLst/>
          </a:prstGeom>
        </p:spPr>
        <p:txBody>
          <a:bodyPr wrap="none">
            <a:spAutoFit/>
          </a:bodyPr>
          <a:lstStyle/>
          <a:p>
            <a:r>
              <a:rPr lang="ru-RU" sz="2400" dirty="0" smtClean="0">
                <a:solidFill>
                  <a:srgbClr val="990033"/>
                </a:solidFill>
                <a:latin typeface="Times New Roman" pitchFamily="18" charset="0"/>
                <a:cs typeface="Times New Roman" pitchFamily="18" charset="0"/>
              </a:rPr>
              <a:t>настойки</a:t>
            </a:r>
            <a:r>
              <a:rPr lang="ru-RU" sz="2800" dirty="0" smtClean="0">
                <a:solidFill>
                  <a:srgbClr val="990033"/>
                </a:solidFill>
                <a:latin typeface="Times New Roman" pitchFamily="18" charset="0"/>
                <a:cs typeface="Times New Roman" pitchFamily="18" charset="0"/>
              </a:rPr>
              <a:t> </a:t>
            </a:r>
            <a:r>
              <a:rPr lang="ru-RU" sz="2400" dirty="0" smtClean="0">
                <a:solidFill>
                  <a:srgbClr val="990033"/>
                </a:solidFill>
                <a:latin typeface="Times New Roman" pitchFamily="18" charset="0"/>
                <a:cs typeface="Times New Roman" pitchFamily="18" charset="0"/>
              </a:rPr>
              <a:t>опия</a:t>
            </a:r>
            <a:endParaRPr lang="ru-RU" sz="2800" dirty="0" smtClean="0">
              <a:solidFill>
                <a:srgbClr val="990033"/>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im0-tub-ru.yandex.net/i?id=369b395ef9fa5db284cac4e7c527d770-l&amp;n=13"/>
          <p:cNvPicPr>
            <a:picLocks noChangeAspect="1" noChangeArrowheads="1"/>
          </p:cNvPicPr>
          <p:nvPr/>
        </p:nvPicPr>
        <p:blipFill>
          <a:blip r:embed="rId2"/>
          <a:srcRect/>
          <a:stretch>
            <a:fillRect/>
          </a:stretch>
        </p:blipFill>
        <p:spPr bwMode="auto">
          <a:xfrm>
            <a:off x="228600" y="762000"/>
            <a:ext cx="3733800" cy="2489200"/>
          </a:xfrm>
          <a:prstGeom prst="rect">
            <a:avLst/>
          </a:prstGeom>
          <a:noFill/>
        </p:spPr>
      </p:pic>
      <p:sp>
        <p:nvSpPr>
          <p:cNvPr id="4" name="Прямоугольник 3"/>
          <p:cNvSpPr/>
          <p:nvPr/>
        </p:nvSpPr>
        <p:spPr>
          <a:xfrm>
            <a:off x="152400" y="228600"/>
            <a:ext cx="4572000" cy="461665"/>
          </a:xfrm>
          <a:prstGeom prst="rect">
            <a:avLst/>
          </a:prstGeom>
        </p:spPr>
        <p:txBody>
          <a:bodyPr>
            <a:spAutoFit/>
          </a:bodyPr>
          <a:lstStyle/>
          <a:p>
            <a:r>
              <a:rPr lang="ru-RU" sz="2400" dirty="0" smtClean="0">
                <a:solidFill>
                  <a:srgbClr val="990033"/>
                </a:solidFill>
                <a:latin typeface="Times New Roman" pitchFamily="18" charset="0"/>
                <a:cs typeface="Times New Roman" pitchFamily="18" charset="0"/>
              </a:rPr>
              <a:t>в психологической помощи</a:t>
            </a:r>
            <a:endParaRPr lang="ru-RU" sz="2400" dirty="0"/>
          </a:p>
        </p:txBody>
      </p:sp>
      <p:sp>
        <p:nvSpPr>
          <p:cNvPr id="5" name="Прямоугольник 4"/>
          <p:cNvSpPr/>
          <p:nvPr/>
        </p:nvSpPr>
        <p:spPr>
          <a:xfrm>
            <a:off x="228600" y="3276600"/>
            <a:ext cx="3429000" cy="584775"/>
          </a:xfrm>
          <a:prstGeom prst="rect">
            <a:avLst/>
          </a:prstGeom>
        </p:spPr>
        <p:txBody>
          <a:bodyPr wrap="square">
            <a:spAutoFit/>
          </a:bodyPr>
          <a:lstStyle/>
          <a:p>
            <a:r>
              <a:rPr lang="ru-RU" sz="1600" dirty="0" smtClean="0">
                <a:solidFill>
                  <a:srgbClr val="990033"/>
                </a:solidFill>
                <a:latin typeface="Times New Roman" pitchFamily="18" charset="0"/>
                <a:cs typeface="Times New Roman" pitchFamily="18" charset="0"/>
              </a:rPr>
              <a:t>(он советовал «ободрять и веселить» пациента)</a:t>
            </a:r>
            <a:endParaRPr lang="ru-RU" sz="1600" dirty="0"/>
          </a:p>
        </p:txBody>
      </p:sp>
      <p:pic>
        <p:nvPicPr>
          <p:cNvPr id="36868" name="Picture 4" descr="http://travelswithdiesel.com/images/Queens%20Bathtub.jpg"/>
          <p:cNvPicPr>
            <a:picLocks noChangeAspect="1" noChangeArrowheads="1"/>
          </p:cNvPicPr>
          <p:nvPr/>
        </p:nvPicPr>
        <p:blipFill>
          <a:blip r:embed="rId3"/>
          <a:srcRect/>
          <a:stretch>
            <a:fillRect/>
          </a:stretch>
        </p:blipFill>
        <p:spPr bwMode="auto">
          <a:xfrm>
            <a:off x="3886200" y="1981200"/>
            <a:ext cx="4405313" cy="2819400"/>
          </a:xfrm>
          <a:prstGeom prst="rect">
            <a:avLst/>
          </a:prstGeom>
          <a:noFill/>
        </p:spPr>
      </p:pic>
      <p:sp>
        <p:nvSpPr>
          <p:cNvPr id="7" name="Прямоугольник 6"/>
          <p:cNvSpPr/>
          <p:nvPr/>
        </p:nvSpPr>
        <p:spPr>
          <a:xfrm>
            <a:off x="5486400" y="1600200"/>
            <a:ext cx="2110642" cy="461665"/>
          </a:xfrm>
          <a:prstGeom prst="rect">
            <a:avLst/>
          </a:prstGeom>
        </p:spPr>
        <p:txBody>
          <a:bodyPr wrap="none">
            <a:spAutoFit/>
          </a:bodyPr>
          <a:lstStyle/>
          <a:p>
            <a:r>
              <a:rPr lang="ru-RU" sz="2400" dirty="0" smtClean="0">
                <a:solidFill>
                  <a:srgbClr val="990033"/>
                </a:solidFill>
                <a:latin typeface="Times New Roman" pitchFamily="18" charset="0"/>
                <a:cs typeface="Times New Roman" pitchFamily="18" charset="0"/>
              </a:rPr>
              <a:t>тёплых ваннах</a:t>
            </a:r>
            <a:endParaRPr lang="ru-RU" sz="2400" dirty="0"/>
          </a:p>
        </p:txBody>
      </p:sp>
      <p:sp>
        <p:nvSpPr>
          <p:cNvPr id="8" name="Прямоугольник 7"/>
          <p:cNvSpPr/>
          <p:nvPr/>
        </p:nvSpPr>
        <p:spPr>
          <a:xfrm>
            <a:off x="1600200" y="3657600"/>
            <a:ext cx="1349280" cy="461665"/>
          </a:xfrm>
          <a:prstGeom prst="rect">
            <a:avLst/>
          </a:prstGeom>
        </p:spPr>
        <p:txBody>
          <a:bodyPr wrap="none">
            <a:spAutoFit/>
          </a:bodyPr>
          <a:lstStyle/>
          <a:p>
            <a:r>
              <a:rPr lang="ru-RU" sz="2400" dirty="0" smtClean="0">
                <a:solidFill>
                  <a:srgbClr val="990033"/>
                </a:solidFill>
                <a:latin typeface="Times New Roman" pitchFamily="18" charset="0"/>
                <a:cs typeface="Times New Roman" pitchFamily="18" charset="0"/>
              </a:rPr>
              <a:t> массаже</a:t>
            </a:r>
            <a:endParaRPr lang="ru-RU" sz="2400" dirty="0"/>
          </a:p>
        </p:txBody>
      </p:sp>
      <p:pic>
        <p:nvPicPr>
          <p:cNvPr id="36870" name="Picture 6" descr="https://im0-tub-ru.yandex.net/i?id=40ba5d6528cc6e0c465417992f78b4ce-l&amp;n=13"/>
          <p:cNvPicPr>
            <a:picLocks noChangeAspect="1" noChangeArrowheads="1"/>
          </p:cNvPicPr>
          <p:nvPr/>
        </p:nvPicPr>
        <p:blipFill>
          <a:blip r:embed="rId4"/>
          <a:srcRect/>
          <a:stretch>
            <a:fillRect/>
          </a:stretch>
        </p:blipFill>
        <p:spPr bwMode="auto">
          <a:xfrm>
            <a:off x="685800" y="4038600"/>
            <a:ext cx="3760149" cy="2514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457200" y="285728"/>
            <a:ext cx="7467600" cy="6188224"/>
          </a:xfrm>
        </p:spPr>
        <p:txBody>
          <a:bodyPr/>
          <a:lstStyle/>
          <a:p>
            <a:pPr>
              <a:buNone/>
            </a:pPr>
            <a:r>
              <a:rPr lang="ru-RU" dirty="0" smtClean="0"/>
              <a:t>     </a:t>
            </a:r>
            <a:r>
              <a:rPr lang="ru-RU" sz="2500" dirty="0" smtClean="0"/>
              <a:t>Наступила осень. Мы счастливы, пришли в школу. Первые дни нас радовало солнышко, потом погода стала меняться. Только осенью можно видеть замечательные изменения в природе, наблюдать, как меняются цвета листьев на деревьях. Сначала они желтеют, потом становятся оранжевыми, позже красновато-коричневыми и наконец падают на землю.</a:t>
            </a:r>
          </a:p>
          <a:p>
            <a:pPr>
              <a:buNone/>
            </a:pPr>
            <a:r>
              <a:rPr lang="ru-RU" sz="2500" dirty="0" smtClean="0"/>
              <a:t>     Конечно, осень не бывает без дождей, но и они очень важны. Земля пропитывается влагой, поэтому нужно радоваться дождику.</a:t>
            </a:r>
          </a:p>
          <a:p>
            <a:pPr>
              <a:buNone/>
            </a:pPr>
            <a:r>
              <a:rPr lang="ru-RU" sz="2500" dirty="0" smtClean="0"/>
              <a:t>      Осенью хорошо путешествовать, чтобы видеть преобразования в природе.</a:t>
            </a:r>
          </a:p>
          <a:p>
            <a:pPr>
              <a:buNone/>
            </a:pPr>
            <a:r>
              <a:rPr lang="ru-RU" sz="2500" dirty="0" smtClean="0"/>
              <a:t>      Осень прекрасная пора!</a:t>
            </a:r>
          </a:p>
          <a:p>
            <a:pPr>
              <a:buNone/>
            </a:pPr>
            <a:endParaRPr lang="ru-RU" sz="2500"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09600" y="304800"/>
            <a:ext cx="7315200" cy="830997"/>
          </a:xfrm>
          <a:prstGeom prst="rect">
            <a:avLst/>
          </a:prstGeom>
        </p:spPr>
        <p:txBody>
          <a:bodyPr wrap="square">
            <a:spAutoFit/>
          </a:bodyPr>
          <a:lstStyle/>
          <a:p>
            <a:pPr algn="ctr"/>
            <a:r>
              <a:rPr lang="ru-RU" sz="2400" dirty="0" smtClean="0">
                <a:solidFill>
                  <a:srgbClr val="990033"/>
                </a:solidFill>
                <a:latin typeface="Times New Roman" pitchFamily="18" charset="0"/>
                <a:cs typeface="Times New Roman" pitchFamily="18" charset="0"/>
              </a:rPr>
              <a:t>И употреблени</a:t>
            </a:r>
            <a:r>
              <a:rPr lang="ru-RU" sz="2400" dirty="0">
                <a:solidFill>
                  <a:srgbClr val="990033"/>
                </a:solidFill>
                <a:latin typeface="Times New Roman" pitchFamily="18" charset="0"/>
                <a:cs typeface="Times New Roman" pitchFamily="18" charset="0"/>
              </a:rPr>
              <a:t>и</a:t>
            </a:r>
            <a:r>
              <a:rPr lang="ru-RU" sz="2400" dirty="0" smtClean="0">
                <a:solidFill>
                  <a:srgbClr val="990033"/>
                </a:solidFill>
                <a:latin typeface="Times New Roman" pitchFamily="18" charset="0"/>
                <a:cs typeface="Times New Roman" pitchFamily="18" charset="0"/>
              </a:rPr>
              <a:t> минеральной воды из одного источника на Крите. </a:t>
            </a:r>
            <a:endParaRPr lang="ru-RU" sz="2400" dirty="0">
              <a:solidFill>
                <a:srgbClr val="990033"/>
              </a:solidFill>
              <a:latin typeface="Times New Roman" pitchFamily="18" charset="0"/>
              <a:cs typeface="Times New Roman" pitchFamily="18" charset="0"/>
            </a:endParaRPr>
          </a:p>
        </p:txBody>
      </p:sp>
      <p:pic>
        <p:nvPicPr>
          <p:cNvPr id="37890" name="Picture 2" descr="https://im0-tub-ru.yandex.net/i?id=81fe9b72d2a3ef9f98910c72a0eb18e7-l&amp;n=13"/>
          <p:cNvPicPr>
            <a:picLocks noChangeAspect="1" noChangeArrowheads="1"/>
          </p:cNvPicPr>
          <p:nvPr/>
        </p:nvPicPr>
        <p:blipFill>
          <a:blip r:embed="rId2"/>
          <a:srcRect/>
          <a:stretch>
            <a:fillRect/>
          </a:stretch>
        </p:blipFill>
        <p:spPr bwMode="auto">
          <a:xfrm>
            <a:off x="609600" y="1143000"/>
            <a:ext cx="7316783" cy="4109593"/>
          </a:xfrm>
          <a:prstGeom prst="rect">
            <a:avLst/>
          </a:prstGeom>
          <a:noFill/>
        </p:spPr>
      </p:pic>
      <p:sp>
        <p:nvSpPr>
          <p:cNvPr id="4" name="Прямоугольник 3"/>
          <p:cNvSpPr/>
          <p:nvPr/>
        </p:nvSpPr>
        <p:spPr>
          <a:xfrm>
            <a:off x="609600" y="5257800"/>
            <a:ext cx="7315200" cy="923330"/>
          </a:xfrm>
          <a:prstGeom prst="rect">
            <a:avLst/>
          </a:prstGeom>
        </p:spPr>
        <p:txBody>
          <a:bodyPr wrap="square">
            <a:spAutoFit/>
          </a:bodyPr>
          <a:lstStyle/>
          <a:p>
            <a:pPr algn="ctr"/>
            <a:r>
              <a:rPr lang="ru-RU" dirty="0" smtClean="0">
                <a:solidFill>
                  <a:srgbClr val="990033"/>
                </a:solidFill>
                <a:latin typeface="Times New Roman" pitchFamily="18" charset="0"/>
                <a:cs typeface="Times New Roman" pitchFamily="18" charset="0"/>
              </a:rPr>
              <a:t>Интересно, что в этой минеральной воде было обнаружено большое количество ионов брома, магния и лития — то есть она действительно могла помогать при лечении депрессии.</a:t>
            </a:r>
            <a:endParaRPr lang="ru-RU" dirty="0">
              <a:solidFill>
                <a:srgbClr val="990033"/>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500298" y="285728"/>
            <a:ext cx="3497624"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800" b="1"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Причины депрессии</a:t>
            </a:r>
            <a:endParaRPr kumimoji="0" lang="ru-RU" sz="2800" b="1" u="none" strike="noStrike" cap="none" normalizeH="0" baseline="0" dirty="0" smtClean="0">
              <a:ln>
                <a:noFill/>
              </a:ln>
              <a:solidFill>
                <a:srgbClr val="990033"/>
              </a:solidFill>
              <a:effectLst/>
              <a:latin typeface="Arial" pitchFamily="34" charset="0"/>
              <a:cs typeface="Arial" pitchFamily="34" charset="0"/>
            </a:endParaRPr>
          </a:p>
        </p:txBody>
      </p:sp>
      <p:sp>
        <p:nvSpPr>
          <p:cNvPr id="1028" name="Rectangle 4"/>
          <p:cNvSpPr>
            <a:spLocks noChangeArrowheads="1"/>
          </p:cNvSpPr>
          <p:nvPr/>
        </p:nvSpPr>
        <p:spPr bwMode="auto">
          <a:xfrm>
            <a:off x="285720" y="857232"/>
            <a:ext cx="84582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Современная медицина выделяет биологические, психологические и социальные причины этого заболевания.</a:t>
            </a:r>
            <a:endParaRPr kumimoji="0" lang="ru-RU" sz="2800" b="1" i="0" u="none" strike="noStrike" cap="none" normalizeH="0" baseline="0" dirty="0" smtClean="0">
              <a:ln>
                <a:noFill/>
              </a:ln>
              <a:solidFill>
                <a:srgbClr val="990033"/>
              </a:solidFill>
              <a:effectLst/>
              <a:latin typeface="Arial" pitchFamily="34" charset="0"/>
              <a:cs typeface="Arial" pitchFamily="34" charset="0"/>
            </a:endParaRPr>
          </a:p>
        </p:txBody>
      </p:sp>
      <p:pic>
        <p:nvPicPr>
          <p:cNvPr id="1029" name="Picture 5" descr="C:\Users\Пользователь\Desktop\19875_2051.jpg"/>
          <p:cNvPicPr>
            <a:picLocks noChangeAspect="1" noChangeArrowheads="1"/>
          </p:cNvPicPr>
          <p:nvPr/>
        </p:nvPicPr>
        <p:blipFill>
          <a:blip r:embed="rId2"/>
          <a:srcRect/>
          <a:stretch>
            <a:fillRect/>
          </a:stretch>
        </p:blipFill>
        <p:spPr bwMode="auto">
          <a:xfrm>
            <a:off x="3048000" y="2743200"/>
            <a:ext cx="5257800" cy="394335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2000.net.ua/ai/6/69/69561/default.jpg"/>
          <p:cNvPicPr>
            <a:picLocks noChangeAspect="1" noChangeArrowheads="1"/>
          </p:cNvPicPr>
          <p:nvPr/>
        </p:nvPicPr>
        <p:blipFill>
          <a:blip r:embed="rId2"/>
          <a:srcRect/>
          <a:stretch>
            <a:fillRect/>
          </a:stretch>
        </p:blipFill>
        <p:spPr bwMode="auto">
          <a:xfrm>
            <a:off x="609600" y="1371600"/>
            <a:ext cx="2619375" cy="3495675"/>
          </a:xfrm>
          <a:prstGeom prst="rect">
            <a:avLst/>
          </a:prstGeom>
          <a:noFill/>
        </p:spPr>
      </p:pic>
      <p:sp>
        <p:nvSpPr>
          <p:cNvPr id="3" name="Прямоугольник 2"/>
          <p:cNvSpPr/>
          <p:nvPr/>
        </p:nvSpPr>
        <p:spPr>
          <a:xfrm>
            <a:off x="990600" y="228600"/>
            <a:ext cx="4251100" cy="954107"/>
          </a:xfrm>
          <a:prstGeom prst="rect">
            <a:avLst/>
          </a:prstGeom>
        </p:spPr>
        <p:txBody>
          <a:bodyPr wrap="none">
            <a:spAutoFit/>
          </a:bodyPr>
          <a:lstStyle/>
          <a:p>
            <a:r>
              <a:rPr lang="ru-RU" sz="2800" b="1" dirty="0" smtClean="0">
                <a:solidFill>
                  <a:srgbClr val="990033"/>
                </a:solidFill>
                <a:latin typeface="Times New Roman" pitchFamily="18" charset="0"/>
                <a:ea typeface="Times New Roman" pitchFamily="18" charset="0"/>
                <a:cs typeface="Times New Roman" pitchFamily="18" charset="0"/>
              </a:rPr>
              <a:t>Биологические причины</a:t>
            </a:r>
            <a:br>
              <a:rPr lang="ru-RU" sz="2800" b="1" dirty="0" smtClean="0">
                <a:solidFill>
                  <a:srgbClr val="990033"/>
                </a:solidFill>
                <a:latin typeface="Times New Roman" pitchFamily="18" charset="0"/>
                <a:ea typeface="Times New Roman" pitchFamily="18" charset="0"/>
                <a:cs typeface="Times New Roman" pitchFamily="18" charset="0"/>
              </a:rPr>
            </a:br>
            <a:r>
              <a:rPr lang="ru-RU" sz="2800" b="1" dirty="0" smtClean="0">
                <a:solidFill>
                  <a:srgbClr val="990033"/>
                </a:solidFill>
                <a:latin typeface="Times New Roman" pitchFamily="18" charset="0"/>
                <a:ea typeface="Times New Roman" pitchFamily="18" charset="0"/>
                <a:cs typeface="Times New Roman" pitchFamily="18" charset="0"/>
              </a:rPr>
              <a:t>(Нарушение в ЦНС)</a:t>
            </a:r>
            <a:endParaRPr lang="ru-RU" sz="2800" dirty="0"/>
          </a:p>
        </p:txBody>
      </p:sp>
      <p:pic>
        <p:nvPicPr>
          <p:cNvPr id="36868" name="Picture 4" descr="http://science.compulenta.ru/upload/iblock/e19/4998459913_61a64486e8_z.png"/>
          <p:cNvPicPr>
            <a:picLocks noChangeAspect="1" noChangeArrowheads="1"/>
          </p:cNvPicPr>
          <p:nvPr/>
        </p:nvPicPr>
        <p:blipFill>
          <a:blip r:embed="rId3"/>
          <a:srcRect/>
          <a:stretch>
            <a:fillRect/>
          </a:stretch>
        </p:blipFill>
        <p:spPr bwMode="auto">
          <a:xfrm>
            <a:off x="4114800" y="1371600"/>
            <a:ext cx="4235116" cy="3352800"/>
          </a:xfrm>
          <a:prstGeom prst="rect">
            <a:avLst/>
          </a:prstGeom>
          <a:noFill/>
        </p:spPr>
      </p:pic>
      <p:pic>
        <p:nvPicPr>
          <p:cNvPr id="6" name="Picture 2" descr="http://stat17.privet.ru/lr/09306ba7b03fa0abb938c2647ab158d7"/>
          <p:cNvPicPr>
            <a:picLocks noChangeAspect="1" noChangeArrowheads="1"/>
          </p:cNvPicPr>
          <p:nvPr/>
        </p:nvPicPr>
        <p:blipFill>
          <a:blip r:embed="rId4"/>
          <a:srcRect/>
          <a:stretch>
            <a:fillRect/>
          </a:stretch>
        </p:blipFill>
        <p:spPr bwMode="auto">
          <a:xfrm>
            <a:off x="2743201" y="4114800"/>
            <a:ext cx="3124199" cy="2291079"/>
          </a:xfrm>
          <a:prstGeom prst="rect">
            <a:avLst/>
          </a:prstGeom>
          <a:noFill/>
        </p:spPr>
      </p:pic>
      <p:sp>
        <p:nvSpPr>
          <p:cNvPr id="7" name="Прямоугольник 6"/>
          <p:cNvSpPr/>
          <p:nvPr/>
        </p:nvSpPr>
        <p:spPr>
          <a:xfrm>
            <a:off x="0" y="4800600"/>
            <a:ext cx="2590801" cy="1015663"/>
          </a:xfrm>
          <a:prstGeom prst="rect">
            <a:avLst/>
          </a:prstGeom>
          <a:noFill/>
        </p:spPr>
        <p:txBody>
          <a:bodyPr wrap="squar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Темперамент и </a:t>
            </a:r>
            <a:r>
              <a:rPr lang="ru-RU"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характер</a:t>
            </a: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человека</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Прямоугольник 8"/>
          <p:cNvSpPr/>
          <p:nvPr/>
        </p:nvSpPr>
        <p:spPr>
          <a:xfrm flipH="1">
            <a:off x="5181600" y="6150114"/>
            <a:ext cx="3352800" cy="707886"/>
          </a:xfrm>
          <a:prstGeom prst="rect">
            <a:avLst/>
          </a:prstGeom>
          <a:noFill/>
        </p:spPr>
        <p:txBody>
          <a:bodyPr wrap="square" lIns="91440" tIns="45720" rIns="91440" bIns="45720">
            <a:spAutoFit/>
          </a:bodyPr>
          <a:lstStyle/>
          <a:p>
            <a:pPr algn="ctr"/>
            <a:r>
              <a:rPr lang="ru-RU"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Генетическая предрасположенность</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Прямоугольник 9"/>
          <p:cNvSpPr/>
          <p:nvPr/>
        </p:nvSpPr>
        <p:spPr>
          <a:xfrm>
            <a:off x="5791200" y="4800600"/>
            <a:ext cx="3352800" cy="707886"/>
          </a:xfrm>
          <a:prstGeom prst="rect">
            <a:avLst/>
          </a:prstGeom>
          <a:noFill/>
        </p:spPr>
        <p:txBody>
          <a:bodyPr wrap="squar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Нервные </a:t>
            </a:r>
          </a:p>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расстройства</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www.ippt.su/files/ssora300_1.jpg"/>
          <p:cNvPicPr>
            <a:picLocks noChangeAspect="1" noChangeArrowheads="1"/>
          </p:cNvPicPr>
          <p:nvPr/>
        </p:nvPicPr>
        <p:blipFill>
          <a:blip r:embed="rId2"/>
          <a:srcRect/>
          <a:stretch>
            <a:fillRect/>
          </a:stretch>
        </p:blipFill>
        <p:spPr bwMode="auto">
          <a:xfrm>
            <a:off x="304800" y="1371600"/>
            <a:ext cx="3048000" cy="3200400"/>
          </a:xfrm>
          <a:prstGeom prst="rect">
            <a:avLst/>
          </a:prstGeom>
          <a:noFill/>
        </p:spPr>
      </p:pic>
      <p:sp>
        <p:nvSpPr>
          <p:cNvPr id="3" name="Прямоугольник 2"/>
          <p:cNvSpPr/>
          <p:nvPr/>
        </p:nvSpPr>
        <p:spPr>
          <a:xfrm>
            <a:off x="1905000" y="304800"/>
            <a:ext cx="4707122" cy="523220"/>
          </a:xfrm>
          <a:prstGeom prst="rect">
            <a:avLst/>
          </a:prstGeom>
        </p:spPr>
        <p:txBody>
          <a:bodyPr wrap="none">
            <a:spAutoFit/>
          </a:bodyPr>
          <a:lstStyle/>
          <a:p>
            <a:r>
              <a:rPr lang="ru-RU" sz="2800" b="1" dirty="0" smtClean="0">
                <a:solidFill>
                  <a:srgbClr val="990033"/>
                </a:solidFill>
                <a:latin typeface="Times New Roman" pitchFamily="18" charset="0"/>
                <a:ea typeface="Times New Roman" pitchFamily="18" charset="0"/>
                <a:cs typeface="Times New Roman" pitchFamily="18" charset="0"/>
              </a:rPr>
              <a:t>Психологические причины </a:t>
            </a:r>
            <a:endParaRPr lang="ru-RU" sz="2800" dirty="0"/>
          </a:p>
        </p:txBody>
      </p:sp>
      <p:pic>
        <p:nvPicPr>
          <p:cNvPr id="35844" name="Picture 4" descr="http://elma.org.ua/wp-content/uploads/2010/06/krest.jpg"/>
          <p:cNvPicPr>
            <a:picLocks noChangeAspect="1" noChangeArrowheads="1"/>
          </p:cNvPicPr>
          <p:nvPr/>
        </p:nvPicPr>
        <p:blipFill>
          <a:blip r:embed="rId3" cstate="screen"/>
          <a:srcRect/>
          <a:stretch>
            <a:fillRect/>
          </a:stretch>
        </p:blipFill>
        <p:spPr bwMode="auto">
          <a:xfrm>
            <a:off x="4953000" y="1371600"/>
            <a:ext cx="3860800" cy="2895600"/>
          </a:xfrm>
          <a:prstGeom prst="rect">
            <a:avLst/>
          </a:prstGeom>
          <a:noFill/>
        </p:spPr>
      </p:pic>
      <p:pic>
        <p:nvPicPr>
          <p:cNvPr id="35846" name="Picture 6" descr="http://www.psychologos.ru/images/7/78/Razvod_i_vse.jpg"/>
          <p:cNvPicPr>
            <a:picLocks noChangeAspect="1" noChangeArrowheads="1"/>
          </p:cNvPicPr>
          <p:nvPr/>
        </p:nvPicPr>
        <p:blipFill>
          <a:blip r:embed="rId4"/>
          <a:srcRect/>
          <a:stretch>
            <a:fillRect/>
          </a:stretch>
        </p:blipFill>
        <p:spPr bwMode="auto">
          <a:xfrm>
            <a:off x="2895600" y="3276600"/>
            <a:ext cx="3352799" cy="3352800"/>
          </a:xfrm>
          <a:prstGeom prst="rect">
            <a:avLst/>
          </a:prstGeom>
          <a:noFill/>
        </p:spPr>
      </p:pic>
      <p:sp>
        <p:nvSpPr>
          <p:cNvPr id="6" name="Прямоугольник 5"/>
          <p:cNvSpPr/>
          <p:nvPr/>
        </p:nvSpPr>
        <p:spPr>
          <a:xfrm>
            <a:off x="304801" y="4572000"/>
            <a:ext cx="2590800" cy="400110"/>
          </a:xfrm>
          <a:prstGeom prst="rect">
            <a:avLst/>
          </a:prstGeom>
          <a:noFill/>
        </p:spPr>
        <p:txBody>
          <a:bodyPr wrap="squar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Семейная ссора</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Прямоугольник 6"/>
          <p:cNvSpPr/>
          <p:nvPr/>
        </p:nvSpPr>
        <p:spPr>
          <a:xfrm>
            <a:off x="3352800" y="2514600"/>
            <a:ext cx="1585434" cy="707886"/>
          </a:xfrm>
          <a:prstGeom prst="rect">
            <a:avLst/>
          </a:prstGeom>
          <a:noFill/>
        </p:spPr>
        <p:txBody>
          <a:bodyPr wrap="non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Развод</a:t>
            </a:r>
          </a:p>
          <a:p>
            <a:pPr algn="ctr"/>
            <a:r>
              <a:rPr lang="ru-RU"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родителей</a:t>
            </a: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Прямоугольник 7"/>
          <p:cNvSpPr/>
          <p:nvPr/>
        </p:nvSpPr>
        <p:spPr>
          <a:xfrm>
            <a:off x="6248400" y="4267200"/>
            <a:ext cx="2590800" cy="707886"/>
          </a:xfrm>
          <a:prstGeom prst="rect">
            <a:avLst/>
          </a:prstGeom>
          <a:noFill/>
        </p:spPr>
        <p:txBody>
          <a:bodyPr wrap="squar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Смерть близкого человека</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95600" y="228600"/>
            <a:ext cx="3946850" cy="523220"/>
          </a:xfrm>
          <a:prstGeom prst="rect">
            <a:avLst/>
          </a:prstGeom>
        </p:spPr>
        <p:txBody>
          <a:bodyPr wrap="none">
            <a:spAutoFit/>
          </a:bodyPr>
          <a:lstStyle/>
          <a:p>
            <a:r>
              <a:rPr lang="ru-RU" sz="2800" b="1" dirty="0" smtClean="0">
                <a:solidFill>
                  <a:srgbClr val="990033"/>
                </a:solidFill>
                <a:latin typeface="Times New Roman" pitchFamily="18" charset="0"/>
                <a:ea typeface="Times New Roman" pitchFamily="18" charset="0"/>
                <a:cs typeface="Times New Roman" pitchFamily="18" charset="0"/>
              </a:rPr>
              <a:t>Социальные причины </a:t>
            </a:r>
            <a:endParaRPr lang="ru-RU" sz="2800" dirty="0"/>
          </a:p>
        </p:txBody>
      </p:sp>
      <p:pic>
        <p:nvPicPr>
          <p:cNvPr id="34822" name="Picture 6" descr="http://kbogu.ru/include/img/Picture_83662"/>
          <p:cNvPicPr>
            <a:picLocks noChangeAspect="1" noChangeArrowheads="1"/>
          </p:cNvPicPr>
          <p:nvPr/>
        </p:nvPicPr>
        <p:blipFill>
          <a:blip r:embed="rId2"/>
          <a:srcRect/>
          <a:stretch>
            <a:fillRect/>
          </a:stretch>
        </p:blipFill>
        <p:spPr bwMode="auto">
          <a:xfrm>
            <a:off x="381000" y="3048000"/>
            <a:ext cx="3436620" cy="3124200"/>
          </a:xfrm>
          <a:prstGeom prst="rect">
            <a:avLst/>
          </a:prstGeom>
          <a:noFill/>
        </p:spPr>
      </p:pic>
      <p:pic>
        <p:nvPicPr>
          <p:cNvPr id="12292" name="Picture 4" descr="https://www.proaist.ru/upload/iblock/888/88883810402f4679e23559e14fcaf3cb.jpg"/>
          <p:cNvPicPr>
            <a:picLocks noChangeAspect="1" noChangeArrowheads="1"/>
          </p:cNvPicPr>
          <p:nvPr/>
        </p:nvPicPr>
        <p:blipFill>
          <a:blip r:embed="rId3"/>
          <a:srcRect/>
          <a:stretch>
            <a:fillRect/>
          </a:stretch>
        </p:blipFill>
        <p:spPr bwMode="auto">
          <a:xfrm>
            <a:off x="2743200" y="914400"/>
            <a:ext cx="3352800" cy="2232965"/>
          </a:xfrm>
          <a:prstGeom prst="rect">
            <a:avLst/>
          </a:prstGeom>
          <a:noFill/>
        </p:spPr>
      </p:pic>
      <p:sp>
        <p:nvSpPr>
          <p:cNvPr id="6" name="Прямоугольник 5"/>
          <p:cNvSpPr/>
          <p:nvPr/>
        </p:nvSpPr>
        <p:spPr>
          <a:xfrm>
            <a:off x="-304800" y="2362200"/>
            <a:ext cx="3522108" cy="707886"/>
          </a:xfrm>
          <a:prstGeom prst="rect">
            <a:avLst/>
          </a:prstGeom>
          <a:noFill/>
        </p:spPr>
        <p:txBody>
          <a:bodyPr wrap="squar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Материальная необеспеченность</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Прямоугольник 6"/>
          <p:cNvSpPr/>
          <p:nvPr/>
        </p:nvSpPr>
        <p:spPr>
          <a:xfrm>
            <a:off x="6096000" y="914400"/>
            <a:ext cx="1806905" cy="707886"/>
          </a:xfrm>
          <a:prstGeom prst="rect">
            <a:avLst/>
          </a:prstGeom>
          <a:noFill/>
        </p:spPr>
        <p:txBody>
          <a:bodyPr wrap="none" lIns="91440" tIns="45720" rIns="91440" bIns="45720">
            <a:spAutoFit/>
          </a:bodyPr>
          <a:lstStyle/>
          <a:p>
            <a:pPr algn="ctr"/>
            <a:r>
              <a:rPr lang="ru-RU"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Отсутствие </a:t>
            </a:r>
          </a:p>
          <a:p>
            <a:pPr algn="ctr"/>
            <a:r>
              <a:rPr lang="ru-RU"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друзей</a:t>
            </a:r>
          </a:p>
        </p:txBody>
      </p:sp>
      <p:pic>
        <p:nvPicPr>
          <p:cNvPr id="12294" name="Picture 6" descr="https://dom-isemya.ru/wp-content/uploads/2017/12/obizhayut-rebenka-v-shkole.jpg"/>
          <p:cNvPicPr>
            <a:picLocks noChangeAspect="1" noChangeArrowheads="1"/>
          </p:cNvPicPr>
          <p:nvPr/>
        </p:nvPicPr>
        <p:blipFill>
          <a:blip r:embed="rId4"/>
          <a:srcRect/>
          <a:stretch>
            <a:fillRect/>
          </a:stretch>
        </p:blipFill>
        <p:spPr bwMode="auto">
          <a:xfrm>
            <a:off x="4677335" y="2895600"/>
            <a:ext cx="3399865" cy="2819400"/>
          </a:xfrm>
          <a:prstGeom prst="rect">
            <a:avLst/>
          </a:prstGeom>
          <a:noFill/>
        </p:spPr>
      </p:pic>
      <p:sp>
        <p:nvSpPr>
          <p:cNvPr id="9" name="Прямоугольник 8"/>
          <p:cNvSpPr/>
          <p:nvPr/>
        </p:nvSpPr>
        <p:spPr>
          <a:xfrm>
            <a:off x="5715000" y="5638800"/>
            <a:ext cx="2180405" cy="400110"/>
          </a:xfrm>
          <a:prstGeom prst="rect">
            <a:avLst/>
          </a:prstGeom>
          <a:noFill/>
        </p:spPr>
        <p:txBody>
          <a:bodyPr wrap="none" lIns="91440" tIns="45720" rIns="91440" bIns="45720">
            <a:spAutoFit/>
          </a:bodyPr>
          <a:lstStyle/>
          <a:p>
            <a:pPr algn="ctr"/>
            <a:r>
              <a:rPr lang="ru-RU"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Изгой в школе</a:t>
            </a:r>
            <a:endParaRPr lang="ru-RU"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static8.depositphotos.com/1292159/845/i/950/depositphotos_8456034-stock-photo-child-got-a-bad-grade.jpg"/>
          <p:cNvPicPr>
            <a:picLocks noChangeAspect="1" noChangeArrowheads="1"/>
          </p:cNvPicPr>
          <p:nvPr/>
        </p:nvPicPr>
        <p:blipFill>
          <a:blip r:embed="rId2"/>
          <a:srcRect/>
          <a:stretch>
            <a:fillRect/>
          </a:stretch>
        </p:blipFill>
        <p:spPr bwMode="auto">
          <a:xfrm>
            <a:off x="4801158" y="1600200"/>
            <a:ext cx="3799917" cy="2667000"/>
          </a:xfrm>
          <a:prstGeom prst="rect">
            <a:avLst/>
          </a:prstGeom>
          <a:noFill/>
        </p:spPr>
      </p:pic>
      <p:sp>
        <p:nvSpPr>
          <p:cNvPr id="3" name="Прямоугольник 2"/>
          <p:cNvSpPr/>
          <p:nvPr/>
        </p:nvSpPr>
        <p:spPr>
          <a:xfrm flipH="1">
            <a:off x="0" y="0"/>
            <a:ext cx="9144000" cy="954107"/>
          </a:xfrm>
          <a:prstGeom prst="rect">
            <a:avLst/>
          </a:prstGeom>
          <a:noFill/>
        </p:spPr>
        <p:txBody>
          <a:bodyPr wrap="square" lIns="91440" tIns="45720" rIns="91440" bIns="45720">
            <a:spAutoFit/>
          </a:bodyPr>
          <a:lstStyle/>
          <a:p>
            <a:pPr algn="ctr"/>
            <a:r>
              <a:rPr lang="ru-RU" sz="2800" b="1" dirty="0" smtClean="0">
                <a:ln w="1905"/>
                <a:solidFill>
                  <a:srgbClr val="990033"/>
                </a:solidFill>
                <a:effectLst>
                  <a:innerShdw blurRad="69850" dist="43180" dir="5400000">
                    <a:srgbClr val="000000">
                      <a:alpha val="65000"/>
                    </a:srgbClr>
                  </a:innerShdw>
                </a:effectLst>
              </a:rPr>
              <a:t>Плохая </a:t>
            </a:r>
            <a:r>
              <a:rPr lang="ru-RU" sz="2800" b="1" cap="none" spc="0" dirty="0" smtClean="0">
                <a:ln w="1905"/>
                <a:solidFill>
                  <a:srgbClr val="990033"/>
                </a:solidFill>
                <a:effectLst>
                  <a:innerShdw blurRad="69850" dist="43180" dir="5400000">
                    <a:srgbClr val="000000">
                      <a:alpha val="65000"/>
                    </a:srgbClr>
                  </a:innerShdw>
                </a:effectLst>
              </a:rPr>
              <a:t>успеваемость </a:t>
            </a:r>
          </a:p>
          <a:p>
            <a:pPr algn="ctr"/>
            <a:r>
              <a:rPr lang="ru-RU" sz="2800" b="1" cap="none" spc="0" dirty="0" smtClean="0">
                <a:ln w="1905"/>
                <a:solidFill>
                  <a:srgbClr val="990033"/>
                </a:solidFill>
                <a:effectLst>
                  <a:innerShdw blurRad="69850" dist="43180" dir="5400000">
                    <a:srgbClr val="000000">
                      <a:alpha val="65000"/>
                    </a:srgbClr>
                  </a:innerShdw>
                </a:effectLst>
              </a:rPr>
              <a:t>в школе</a:t>
            </a:r>
            <a:endParaRPr lang="ru-RU" sz="2800" b="1" cap="none" spc="0" dirty="0">
              <a:ln w="1905"/>
              <a:solidFill>
                <a:srgbClr val="990033"/>
              </a:solidFill>
              <a:effectLst>
                <a:innerShdw blurRad="69850" dist="43180" dir="5400000">
                  <a:srgbClr val="000000">
                    <a:alpha val="65000"/>
                  </a:srgbClr>
                </a:innerShdw>
              </a:effectLst>
            </a:endParaRPr>
          </a:p>
        </p:txBody>
      </p:sp>
      <p:pic>
        <p:nvPicPr>
          <p:cNvPr id="38916" name="Picture 4" descr="http://teacher07.ru/wp-content/uploads/2017/08/shutterstock_311171927-1024x730.jpg?x43920"/>
          <p:cNvPicPr>
            <a:picLocks noChangeAspect="1" noChangeArrowheads="1"/>
          </p:cNvPicPr>
          <p:nvPr/>
        </p:nvPicPr>
        <p:blipFill>
          <a:blip r:embed="rId3"/>
          <a:srcRect/>
          <a:stretch>
            <a:fillRect/>
          </a:stretch>
        </p:blipFill>
        <p:spPr bwMode="auto">
          <a:xfrm>
            <a:off x="2286000" y="3657600"/>
            <a:ext cx="4168662" cy="2971800"/>
          </a:xfrm>
          <a:prstGeom prst="rect">
            <a:avLst/>
          </a:prstGeom>
          <a:noFill/>
        </p:spPr>
      </p:pic>
      <p:pic>
        <p:nvPicPr>
          <p:cNvPr id="38918" name="Picture 6" descr="http://psylive.com.ua/wp-content/uploads/2017/03/311052_900.jpg"/>
          <p:cNvPicPr>
            <a:picLocks noChangeAspect="1" noChangeArrowheads="1"/>
          </p:cNvPicPr>
          <p:nvPr/>
        </p:nvPicPr>
        <p:blipFill>
          <a:blip r:embed="rId4"/>
          <a:srcRect/>
          <a:stretch>
            <a:fillRect/>
          </a:stretch>
        </p:blipFill>
        <p:spPr bwMode="auto">
          <a:xfrm>
            <a:off x="152400" y="1600200"/>
            <a:ext cx="3838102" cy="25527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big-rostov.ru/wp-content/uploads/2016/05/student_stress.jpg"/>
          <p:cNvPicPr>
            <a:picLocks noChangeAspect="1" noChangeArrowheads="1"/>
          </p:cNvPicPr>
          <p:nvPr/>
        </p:nvPicPr>
        <p:blipFill>
          <a:blip r:embed="rId2"/>
          <a:srcRect/>
          <a:stretch>
            <a:fillRect/>
          </a:stretch>
        </p:blipFill>
        <p:spPr bwMode="auto">
          <a:xfrm>
            <a:off x="0" y="838200"/>
            <a:ext cx="5905500" cy="2724151"/>
          </a:xfrm>
          <a:prstGeom prst="rect">
            <a:avLst/>
          </a:prstGeom>
          <a:noFill/>
        </p:spPr>
      </p:pic>
      <p:pic>
        <p:nvPicPr>
          <p:cNvPr id="11266" name="Picture 2" descr="http://blog.ecampus.com/wp-content/uploads/2014/12/finals.png"/>
          <p:cNvPicPr>
            <a:picLocks noChangeAspect="1" noChangeArrowheads="1"/>
          </p:cNvPicPr>
          <p:nvPr/>
        </p:nvPicPr>
        <p:blipFill>
          <a:blip r:embed="rId3" cstate="print"/>
          <a:srcRect/>
          <a:stretch>
            <a:fillRect/>
          </a:stretch>
        </p:blipFill>
        <p:spPr bwMode="auto">
          <a:xfrm>
            <a:off x="182696" y="3832951"/>
            <a:ext cx="4191000" cy="2942844"/>
          </a:xfrm>
          <a:prstGeom prst="rect">
            <a:avLst/>
          </a:prstGeom>
          <a:noFill/>
        </p:spPr>
      </p:pic>
      <p:sp>
        <p:nvSpPr>
          <p:cNvPr id="4" name="Прямоугольник 3"/>
          <p:cNvSpPr/>
          <p:nvPr/>
        </p:nvSpPr>
        <p:spPr>
          <a:xfrm>
            <a:off x="0" y="0"/>
            <a:ext cx="9144000" cy="523220"/>
          </a:xfrm>
          <a:prstGeom prst="rect">
            <a:avLst/>
          </a:prstGeom>
          <a:noFill/>
        </p:spPr>
        <p:txBody>
          <a:bodyPr wrap="square" lIns="91440" tIns="45720" rIns="91440" bIns="45720">
            <a:spAutoFit/>
          </a:bodyPr>
          <a:lstStyle/>
          <a:p>
            <a:pPr algn="ctr"/>
            <a:r>
              <a:rPr lang="ru-RU" sz="2800" b="1" cap="none" spc="0" dirty="0" smtClean="0">
                <a:ln w="1905"/>
                <a:solidFill>
                  <a:srgbClr val="990033"/>
                </a:solidFill>
                <a:effectLst>
                  <a:innerShdw blurRad="69850" dist="43180" dir="5400000">
                    <a:srgbClr val="000000">
                      <a:alpha val="65000"/>
                    </a:srgbClr>
                  </a:innerShdw>
                </a:effectLst>
              </a:rPr>
              <a:t>Подготовка к экзаменам</a:t>
            </a:r>
            <a:endParaRPr lang="ru-RU" sz="2800" b="1" cap="none" spc="0" dirty="0">
              <a:ln w="1905"/>
              <a:solidFill>
                <a:srgbClr val="990033"/>
              </a:solidFill>
              <a:effectLst>
                <a:innerShdw blurRad="69850" dist="43180" dir="5400000">
                  <a:srgbClr val="000000">
                    <a:alpha val="65000"/>
                  </a:srgbClr>
                </a:innerShdw>
              </a:effectLst>
            </a:endParaRPr>
          </a:p>
        </p:txBody>
      </p:sp>
      <p:pic>
        <p:nvPicPr>
          <p:cNvPr id="11268" name="Picture 4" descr="https://utmagazine.ru/uploads/posts/5701406926bd9.jpg"/>
          <p:cNvPicPr>
            <a:picLocks noChangeAspect="1" noChangeArrowheads="1"/>
          </p:cNvPicPr>
          <p:nvPr/>
        </p:nvPicPr>
        <p:blipFill>
          <a:blip r:embed="rId4"/>
          <a:srcRect/>
          <a:stretch>
            <a:fillRect/>
          </a:stretch>
        </p:blipFill>
        <p:spPr bwMode="auto">
          <a:xfrm>
            <a:off x="4038600" y="2743200"/>
            <a:ext cx="4655878" cy="2495551"/>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kto-chto-gde.ru/wp-content/uploads/2017/08/parent-child.jpg"/>
          <p:cNvPicPr>
            <a:picLocks noChangeAspect="1" noChangeArrowheads="1"/>
          </p:cNvPicPr>
          <p:nvPr/>
        </p:nvPicPr>
        <p:blipFill>
          <a:blip r:embed="rId2" cstate="print"/>
          <a:srcRect/>
          <a:stretch>
            <a:fillRect/>
          </a:stretch>
        </p:blipFill>
        <p:spPr bwMode="auto">
          <a:xfrm>
            <a:off x="4800600" y="1143000"/>
            <a:ext cx="3886200" cy="2590800"/>
          </a:xfrm>
          <a:prstGeom prst="rect">
            <a:avLst/>
          </a:prstGeom>
          <a:noFill/>
        </p:spPr>
      </p:pic>
      <p:pic>
        <p:nvPicPr>
          <p:cNvPr id="40966" name="Picture 6" descr="https://lifeo.ru/wp-content/uploads/rebenok-ne-hochet-delat-uroki-chto-delat-m.jpg"/>
          <p:cNvPicPr>
            <a:picLocks noChangeAspect="1" noChangeArrowheads="1"/>
          </p:cNvPicPr>
          <p:nvPr/>
        </p:nvPicPr>
        <p:blipFill>
          <a:blip r:embed="rId3"/>
          <a:srcRect/>
          <a:stretch>
            <a:fillRect/>
          </a:stretch>
        </p:blipFill>
        <p:spPr bwMode="auto">
          <a:xfrm>
            <a:off x="304800" y="990600"/>
            <a:ext cx="3860800" cy="2895600"/>
          </a:xfrm>
          <a:prstGeom prst="rect">
            <a:avLst/>
          </a:prstGeom>
          <a:noFill/>
        </p:spPr>
      </p:pic>
      <p:pic>
        <p:nvPicPr>
          <p:cNvPr id="40964" name="Picture 4" descr="http://itd0.mycdn.me/image?id=873601032241&amp;t=20&amp;plc=WEB&amp;tkn=*nYxdB4AXkaK8mxafb5x2aprqeAY"/>
          <p:cNvPicPr>
            <a:picLocks noChangeAspect="1" noChangeArrowheads="1"/>
          </p:cNvPicPr>
          <p:nvPr/>
        </p:nvPicPr>
        <p:blipFill>
          <a:blip r:embed="rId4"/>
          <a:srcRect/>
          <a:stretch>
            <a:fillRect/>
          </a:stretch>
        </p:blipFill>
        <p:spPr bwMode="auto">
          <a:xfrm>
            <a:off x="2057400" y="3505200"/>
            <a:ext cx="3759199" cy="2819400"/>
          </a:xfrm>
          <a:prstGeom prst="rect">
            <a:avLst/>
          </a:prstGeom>
          <a:noFill/>
        </p:spPr>
      </p:pic>
      <p:sp>
        <p:nvSpPr>
          <p:cNvPr id="5" name="Прямоугольник 4"/>
          <p:cNvSpPr/>
          <p:nvPr/>
        </p:nvSpPr>
        <p:spPr>
          <a:xfrm>
            <a:off x="0" y="0"/>
            <a:ext cx="9144000" cy="523220"/>
          </a:xfrm>
          <a:prstGeom prst="rect">
            <a:avLst/>
          </a:prstGeom>
          <a:noFill/>
        </p:spPr>
        <p:txBody>
          <a:bodyPr wrap="square" lIns="91440" tIns="45720" rIns="91440" bIns="45720">
            <a:spAutoFit/>
          </a:bodyPr>
          <a:lstStyle/>
          <a:p>
            <a:pPr algn="ctr"/>
            <a:r>
              <a:rPr lang="ru-RU" sz="2800" b="1" cap="none" spc="0" dirty="0" smtClean="0">
                <a:ln w="1905"/>
                <a:solidFill>
                  <a:srgbClr val="990033"/>
                </a:solidFill>
                <a:effectLst>
                  <a:innerShdw blurRad="69850" dist="43180" dir="5400000">
                    <a:srgbClr val="000000">
                      <a:alpha val="65000"/>
                    </a:srgbClr>
                  </a:innerShdw>
                </a:effectLst>
              </a:rPr>
              <a:t>Непонимание родителей</a:t>
            </a:r>
            <a:endParaRPr lang="ru-RU" sz="2800" b="1" cap="none" spc="0" dirty="0">
              <a:ln w="1905"/>
              <a:solidFill>
                <a:srgbClr val="990033"/>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152400" y="457200"/>
            <a:ext cx="441960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Ситуация 1.</a:t>
            </a:r>
            <a:endParaRPr kumimoji="0" lang="ru-RU" sz="2400" b="1" i="0" u="none" strike="noStrike" cap="none" normalizeH="0" baseline="0" dirty="0" smtClean="0">
              <a:ln>
                <a:noFill/>
              </a:ln>
              <a:solidFill>
                <a:srgbClr val="990033"/>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Проблема. Сергей долгое время встречался с Александрой, но по ее инициативе они расстаются. Сергей старается забыть случившееся с ним, вести себя так, словно ничего не произошло, замыкается в себе, пытается внушить себе, что событие, причинившее ему боль, было просто ошибкой неопытной юности, старается ни с кем не обсуждать эту тему («Зачем это нужно?»), пытается внушить себе, что этого не было, что черное на самом деле белое и т. д.</a:t>
            </a:r>
            <a:endParaRPr kumimoji="0" lang="ru-RU" sz="2400" i="0" u="none" strike="noStrike" cap="none" normalizeH="0" baseline="0" dirty="0" smtClean="0">
              <a:ln>
                <a:noFill/>
              </a:ln>
              <a:solidFill>
                <a:srgbClr val="990033"/>
              </a:solidFill>
              <a:effectLst/>
              <a:latin typeface="Times New Roman" pitchFamily="18" charset="0"/>
              <a:cs typeface="Times New Roman" pitchFamily="18" charset="0"/>
            </a:endParaRPr>
          </a:p>
        </p:txBody>
      </p:sp>
      <p:pic>
        <p:nvPicPr>
          <p:cNvPr id="37891" name="Picture 3" descr="http://whitehousepattaya.com/wp-content/uploads/2012/04/18.jpg"/>
          <p:cNvPicPr>
            <a:picLocks noChangeAspect="1" noChangeArrowheads="1"/>
          </p:cNvPicPr>
          <p:nvPr/>
        </p:nvPicPr>
        <p:blipFill>
          <a:blip r:embed="rId2"/>
          <a:srcRect/>
          <a:stretch>
            <a:fillRect/>
          </a:stretch>
        </p:blipFill>
        <p:spPr bwMode="auto">
          <a:xfrm>
            <a:off x="4876799" y="1143000"/>
            <a:ext cx="4020517" cy="41910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0"/>
            <a:ext cx="4876800" cy="6324600"/>
          </a:xfrm>
        </p:spPr>
        <p:txBody>
          <a:bodyPr>
            <a:noAutofit/>
          </a:bodyPr>
          <a:lstStyle/>
          <a:p>
            <a:r>
              <a:rPr lang="ru-RU" sz="2400" b="1" dirty="0" smtClean="0">
                <a:solidFill>
                  <a:srgbClr val="990033"/>
                </a:solidFill>
                <a:latin typeface="Times New Roman" pitchFamily="18" charset="0"/>
                <a:cs typeface="Times New Roman" pitchFamily="18" charset="0"/>
              </a:rPr>
              <a:t>Ситуация 1.</a:t>
            </a:r>
            <a:r>
              <a:rPr lang="ru-RU" sz="2400" dirty="0" smtClean="0">
                <a:solidFill>
                  <a:srgbClr val="990033"/>
                </a:solidFill>
              </a:rPr>
              <a:t/>
            </a:r>
            <a:br>
              <a:rPr lang="ru-RU" sz="2400" dirty="0" smtClean="0">
                <a:solidFill>
                  <a:srgbClr val="990033"/>
                </a:solidFill>
              </a:rPr>
            </a:br>
            <a:r>
              <a:rPr lang="ru-RU" sz="2000" dirty="0" smtClean="0">
                <a:solidFill>
                  <a:srgbClr val="990033"/>
                </a:solidFill>
                <a:latin typeface="Times New Roman" pitchFamily="18" charset="0"/>
                <a:cs typeface="Times New Roman" pitchFamily="18" charset="0"/>
              </a:rPr>
              <a:t>Решение. Если Сергея действительно кто-то сильно обидел, ранил, необходимо с ним поговорить, иначе облегчение никогда не придет. Будет притупление боли, которая в будущем обязательно проявит себя, только неожиданным образом в совсем не связанной с ней ситуацией. Таковы часто результаты детских психологических травм – они сказываются на душевном состоянии и тяготеют над человеком всю жизнь, даже если он совершенно забыл о случившемся (что чаще всего и происходит). Сложную ситуацию необходимо разобрать, пусть даже эти действия не приведут к примирению или возврату утерянного. </a:t>
            </a:r>
            <a:br>
              <a:rPr lang="ru-RU" sz="2000" dirty="0" smtClean="0">
                <a:solidFill>
                  <a:srgbClr val="990033"/>
                </a:solidFill>
                <a:latin typeface="Times New Roman" pitchFamily="18" charset="0"/>
                <a:cs typeface="Times New Roman" pitchFamily="18" charset="0"/>
              </a:rPr>
            </a:br>
            <a:endParaRPr lang="ru-RU" sz="2000" b="1" dirty="0">
              <a:solidFill>
                <a:srgbClr val="990033"/>
              </a:solidFill>
              <a:latin typeface="Times New Roman" pitchFamily="18" charset="0"/>
              <a:cs typeface="Times New Roman" pitchFamily="18" charset="0"/>
            </a:endParaRPr>
          </a:p>
        </p:txBody>
      </p:sp>
      <p:pic>
        <p:nvPicPr>
          <p:cNvPr id="3" name="Рисунок 2"/>
          <p:cNvPicPr>
            <a:picLocks noChangeAspect="1"/>
          </p:cNvPicPr>
          <p:nvPr/>
        </p:nvPicPr>
        <p:blipFill>
          <a:blip r:embed="rId2" cstate="print"/>
          <a:stretch>
            <a:fillRect/>
          </a:stretch>
        </p:blipFill>
        <p:spPr>
          <a:xfrm>
            <a:off x="5029200" y="762000"/>
            <a:ext cx="3936227" cy="50101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86446" y="1142984"/>
            <a:ext cx="2643206" cy="1571628"/>
          </a:xfrm>
        </p:spPr>
        <p:txBody>
          <a:bodyPr>
            <a:noAutofit/>
          </a:bodyPr>
          <a:lstStyle/>
          <a:p>
            <a:r>
              <a:rPr lang="ru-RU" sz="3600" dirty="0" smtClean="0"/>
              <a:t>5 класс</a:t>
            </a:r>
            <a:br>
              <a:rPr lang="ru-RU" sz="3600" dirty="0" smtClean="0"/>
            </a:br>
            <a:r>
              <a:rPr lang="ru-RU" sz="3600" dirty="0" err="1" smtClean="0"/>
              <a:t>Пиперков</a:t>
            </a:r>
            <a:r>
              <a:rPr lang="ru-RU" sz="3600" dirty="0" smtClean="0"/>
              <a:t> </a:t>
            </a:r>
            <a:br>
              <a:rPr lang="ru-RU" sz="3600" dirty="0" smtClean="0"/>
            </a:br>
            <a:r>
              <a:rPr lang="ru-RU" sz="3600" dirty="0" smtClean="0"/>
              <a:t>Тихон</a:t>
            </a:r>
            <a:endParaRPr lang="ru-RU" sz="3600" dirty="0"/>
          </a:p>
        </p:txBody>
      </p:sp>
      <p:pic>
        <p:nvPicPr>
          <p:cNvPr id="2050" name="Picture 2" descr="C:\Users\Биология\Desktop\Новая папка\IMG_20211016_121926.jpg"/>
          <p:cNvPicPr>
            <a:picLocks noChangeAspect="1" noChangeArrowheads="1"/>
          </p:cNvPicPr>
          <p:nvPr/>
        </p:nvPicPr>
        <p:blipFill>
          <a:blip r:embed="rId2" cstate="print"/>
          <a:srcRect t="5683" r="5027" b="17025"/>
          <a:stretch>
            <a:fillRect/>
          </a:stretch>
        </p:blipFill>
        <p:spPr bwMode="auto">
          <a:xfrm>
            <a:off x="642910" y="214290"/>
            <a:ext cx="4572032" cy="6500858"/>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228600" y="304800"/>
            <a:ext cx="42672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Ситуация 2.</a:t>
            </a:r>
            <a:endParaRPr kumimoji="0" lang="ru-RU" sz="2400" b="1" i="0" u="none" strike="noStrike" cap="none" normalizeH="0" baseline="0" dirty="0" smtClean="0">
              <a:ln>
                <a:noFill/>
              </a:ln>
              <a:solidFill>
                <a:srgbClr val="990033"/>
              </a:solidFill>
              <a:effectLst/>
              <a:latin typeface="Times New Roman" pitchFamily="18" charset="0"/>
              <a:cs typeface="Times New Roman" pitchFamily="18" charset="0"/>
            </a:endParaRPr>
          </a:p>
          <a:p>
            <a:pPr lvl="0" eaLnBrk="0" fontAlgn="base" hangingPunct="0">
              <a:spcBef>
                <a:spcPct val="0"/>
              </a:spcBef>
              <a:spcAft>
                <a:spcPct val="0"/>
              </a:spcAft>
            </a:pPr>
            <a:r>
              <a:rPr kumimoji="0" lang="ru-RU" sz="24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Проблема. Алла</a:t>
            </a:r>
            <a:r>
              <a:rPr kumimoji="0" lang="ru-RU" sz="2400" i="0"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 </a:t>
            </a:r>
            <a:r>
              <a:rPr kumimoji="0" lang="ru-RU" sz="24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получила плохую оценку по </a:t>
            </a:r>
            <a:r>
              <a:rPr lang="ru-RU" sz="2400" dirty="0" smtClean="0">
                <a:solidFill>
                  <a:srgbClr val="990033"/>
                </a:solidFill>
                <a:latin typeface="Times New Roman" pitchFamily="18" charset="0"/>
                <a:ea typeface="Times New Roman" pitchFamily="18" charset="0"/>
                <a:cs typeface="Times New Roman" pitchFamily="18" charset="0"/>
              </a:rPr>
              <a:t>контрольной </a:t>
            </a:r>
            <a:r>
              <a:rPr kumimoji="0" lang="ru-RU" sz="24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 При этом она скрывает это от родителей, которые свято верят что их дочь хорошо учится. Алла прилагает большие усилия, чтобы скрыть свою проблему, и чувствует себя виноватой. Она страшно боится, что то, что она пытается ото всех скрыть, вдруг предстанет на всеобщее обозрение. </a:t>
            </a:r>
            <a:endParaRPr kumimoji="0" lang="ru-RU" sz="2400" i="0" u="none" strike="noStrike" cap="none" normalizeH="0" baseline="0" dirty="0" smtClean="0">
              <a:ln>
                <a:noFill/>
              </a:ln>
              <a:solidFill>
                <a:srgbClr val="990033"/>
              </a:solidFill>
              <a:effectLst/>
              <a:latin typeface="Times New Roman" pitchFamily="18" charset="0"/>
              <a:cs typeface="Times New Roman" pitchFamily="18" charset="0"/>
            </a:endParaRPr>
          </a:p>
        </p:txBody>
      </p:sp>
      <p:pic>
        <p:nvPicPr>
          <p:cNvPr id="9220" name="Picture 4" descr="http://warnet.ws/img/302/deti/21.jpg"/>
          <p:cNvPicPr>
            <a:picLocks noChangeAspect="1" noChangeArrowheads="1"/>
          </p:cNvPicPr>
          <p:nvPr/>
        </p:nvPicPr>
        <p:blipFill>
          <a:blip r:embed="rId2"/>
          <a:srcRect/>
          <a:stretch>
            <a:fillRect/>
          </a:stretch>
        </p:blipFill>
        <p:spPr bwMode="auto">
          <a:xfrm>
            <a:off x="4343400" y="457200"/>
            <a:ext cx="4800600" cy="58674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304800"/>
            <a:ext cx="3886200" cy="3429000"/>
          </a:xfrm>
        </p:spPr>
        <p:txBody>
          <a:bodyPr>
            <a:noAutofit/>
          </a:bodyPr>
          <a:lstStyle/>
          <a:p>
            <a:r>
              <a:rPr lang="ru-RU" sz="2400" b="1" dirty="0" smtClean="0">
                <a:solidFill>
                  <a:srgbClr val="990033"/>
                </a:solidFill>
                <a:latin typeface="Times New Roman" pitchFamily="18" charset="0"/>
                <a:cs typeface="Times New Roman" pitchFamily="18" charset="0"/>
              </a:rPr>
              <a:t>Ситуация 2.</a:t>
            </a:r>
            <a:r>
              <a:rPr lang="ru-RU" sz="2400" dirty="0" smtClean="0">
                <a:solidFill>
                  <a:srgbClr val="990033"/>
                </a:solidFill>
              </a:rPr>
              <a:t/>
            </a:r>
            <a:br>
              <a:rPr lang="ru-RU" sz="2400" dirty="0" smtClean="0">
                <a:solidFill>
                  <a:srgbClr val="990033"/>
                </a:solidFill>
              </a:rPr>
            </a:br>
            <a:r>
              <a:rPr lang="ru-RU" sz="2400" dirty="0" smtClean="0">
                <a:solidFill>
                  <a:srgbClr val="990033"/>
                </a:solidFill>
                <a:latin typeface="Times New Roman" pitchFamily="18" charset="0"/>
                <a:cs typeface="Times New Roman" pitchFamily="18" charset="0"/>
              </a:rPr>
              <a:t>Решение. Если в произошедшем неприятном случае была вина Аллы, ей следует честно в этом признаться, как себе, так и родителям, и постараться исправить ситуацию. </a:t>
            </a:r>
            <a:br>
              <a:rPr lang="ru-RU" sz="2400" dirty="0" smtClean="0">
                <a:solidFill>
                  <a:srgbClr val="990033"/>
                </a:solidFill>
                <a:latin typeface="Times New Roman" pitchFamily="18" charset="0"/>
                <a:cs typeface="Times New Roman" pitchFamily="18" charset="0"/>
              </a:rPr>
            </a:br>
            <a:endParaRPr lang="ru-RU" sz="2000" dirty="0"/>
          </a:p>
        </p:txBody>
      </p:sp>
      <p:pic>
        <p:nvPicPr>
          <p:cNvPr id="11266" name="Picture 2" descr="http://www.ni-centr.ru/wp-content/uploads/2018/01/75e7881d246b6f2faf6d_default_872bd9a1.jpg"/>
          <p:cNvPicPr>
            <a:picLocks noChangeAspect="1" noChangeArrowheads="1"/>
          </p:cNvPicPr>
          <p:nvPr/>
        </p:nvPicPr>
        <p:blipFill>
          <a:blip r:embed="rId2"/>
          <a:srcRect/>
          <a:stretch>
            <a:fillRect/>
          </a:stretch>
        </p:blipFill>
        <p:spPr bwMode="auto">
          <a:xfrm>
            <a:off x="3505200" y="2971800"/>
            <a:ext cx="5251236" cy="3505200"/>
          </a:xfrm>
          <a:prstGeom prst="rect">
            <a:avLst/>
          </a:prstGeom>
          <a:noFill/>
        </p:spPr>
      </p:pic>
      <p:pic>
        <p:nvPicPr>
          <p:cNvPr id="11268" name="Picture 4" descr="https://im0-tub-ru.yandex.net/i?id=f4a16ad38e5f1cb5932357d52ca435ee-l&amp;n=13"/>
          <p:cNvPicPr>
            <a:picLocks noChangeAspect="1" noChangeArrowheads="1"/>
          </p:cNvPicPr>
          <p:nvPr/>
        </p:nvPicPr>
        <p:blipFill>
          <a:blip r:embed="rId3" cstate="print"/>
          <a:srcRect/>
          <a:stretch>
            <a:fillRect/>
          </a:stretch>
        </p:blipFill>
        <p:spPr bwMode="auto">
          <a:xfrm>
            <a:off x="4837582" y="228600"/>
            <a:ext cx="4008328" cy="26670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52400" y="304800"/>
            <a:ext cx="37338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Ситуация 3.</a:t>
            </a:r>
            <a:endParaRPr kumimoji="0" lang="ru-RU" sz="2400" b="0" i="0" u="none" strike="noStrike" cap="none" normalizeH="0" baseline="0" dirty="0" smtClean="0">
              <a:ln>
                <a:noFill/>
              </a:ln>
              <a:solidFill>
                <a:srgbClr val="990033"/>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Проблема. Игоря недавно выгнали из спортивной школы, и уже неделю сидит дома и отказывается что либо делать. Он использует свою проблему для того, чтобы привлечь к себе внимание родных, вызвать жалость окружающих. Это помогает ему чувствовать себя особенным в глазах других людей, таким образом повышая уровень собственной значимости. </a:t>
            </a:r>
            <a:endParaRPr kumimoji="0" lang="ru-RU" sz="2400" i="0" u="none" strike="noStrike" cap="none" normalizeH="0" baseline="0" dirty="0" smtClean="0">
              <a:ln>
                <a:noFill/>
              </a:ln>
              <a:solidFill>
                <a:schemeClr val="tx1"/>
              </a:solidFill>
              <a:effectLst/>
              <a:latin typeface="Arial" pitchFamily="34" charset="0"/>
              <a:cs typeface="Arial" pitchFamily="34" charset="0"/>
            </a:endParaRPr>
          </a:p>
        </p:txBody>
      </p:sp>
      <p:pic>
        <p:nvPicPr>
          <p:cNvPr id="8194" name="Picture 2" descr="http://doneck-news.com/uploads/posts/2017-10/thumbs/1508408893_misci.jpg"/>
          <p:cNvPicPr>
            <a:picLocks noChangeAspect="1" noChangeArrowheads="1"/>
          </p:cNvPicPr>
          <p:nvPr/>
        </p:nvPicPr>
        <p:blipFill>
          <a:blip r:embed="rId2"/>
          <a:srcRect/>
          <a:stretch>
            <a:fillRect/>
          </a:stretch>
        </p:blipFill>
        <p:spPr bwMode="auto">
          <a:xfrm>
            <a:off x="4114800" y="1371600"/>
            <a:ext cx="4876800" cy="4648200"/>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04800" y="704088"/>
            <a:ext cx="4343400" cy="4629912"/>
          </a:xfrm>
        </p:spPr>
        <p:txBody>
          <a:bodyPr>
            <a:noAutofit/>
          </a:bodyPr>
          <a:lstStyle/>
          <a:p>
            <a:r>
              <a:rPr lang="ru-RU" sz="2000" b="1" dirty="0" smtClean="0">
                <a:solidFill>
                  <a:srgbClr val="990033"/>
                </a:solidFill>
                <a:latin typeface="Times New Roman" pitchFamily="18" charset="0"/>
                <a:cs typeface="Times New Roman" pitchFamily="18" charset="0"/>
              </a:rPr>
              <a:t>Ситуация 3.</a:t>
            </a:r>
            <a:r>
              <a:rPr lang="ru-RU" sz="2000" dirty="0" smtClean="0">
                <a:solidFill>
                  <a:srgbClr val="990033"/>
                </a:solidFill>
              </a:rPr>
              <a:t/>
            </a:r>
            <a:br>
              <a:rPr lang="ru-RU" sz="2000" dirty="0" smtClean="0">
                <a:solidFill>
                  <a:srgbClr val="990033"/>
                </a:solidFill>
              </a:rPr>
            </a:br>
            <a:r>
              <a:rPr lang="ru-RU" sz="2000" dirty="0" smtClean="0">
                <a:solidFill>
                  <a:srgbClr val="990033"/>
                </a:solidFill>
                <a:latin typeface="Times New Roman" pitchFamily="18" charset="0"/>
                <a:cs typeface="Times New Roman" pitchFamily="18" charset="0"/>
              </a:rPr>
              <a:t>Решение. Игорь должен постараться преодолеть жалость к себе и перестать выискивать среди окружающих тех, кто будет жалеть его, восхищаясь его страданиями и проблемами. Навязчивое требование сочувствия от других людей не уменьшит жалости к самому себе, а только увеличит её. Необходимо попытаться внести какие-нибудь перемены в свой распорядок жизни, найти новые интересы и заботы, заняться любимым делом или просто помочь другим людям</a:t>
            </a:r>
            <a:endParaRPr lang="ru-RU" sz="1800" dirty="0"/>
          </a:p>
        </p:txBody>
      </p:sp>
      <p:pic>
        <p:nvPicPr>
          <p:cNvPr id="9220" name="Picture 4" descr="https://s.poembook.ru/theme/bf/97/05/a691695db86832f4baaea0c28b49bfe13b58413a.jpeg"/>
          <p:cNvPicPr>
            <a:picLocks noChangeAspect="1" noChangeArrowheads="1"/>
          </p:cNvPicPr>
          <p:nvPr/>
        </p:nvPicPr>
        <p:blipFill>
          <a:blip r:embed="rId2"/>
          <a:srcRect/>
          <a:stretch>
            <a:fillRect/>
          </a:stretch>
        </p:blipFill>
        <p:spPr bwMode="auto">
          <a:xfrm>
            <a:off x="4953000" y="1143000"/>
            <a:ext cx="3886200" cy="5105401"/>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0" y="533400"/>
            <a:ext cx="44196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200" b="1"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Ситуация 4.</a:t>
            </a:r>
            <a:endParaRPr kumimoji="0" lang="ru-RU" sz="2200" b="1" i="0" u="none" strike="noStrike" cap="none" normalizeH="0" baseline="0" dirty="0" smtClean="0">
              <a:ln>
                <a:noFill/>
              </a:ln>
              <a:solidFill>
                <a:srgbClr val="990033"/>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2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Проблема</a:t>
            </a:r>
            <a:r>
              <a:rPr lang="ru-RU" sz="2200" dirty="0" smtClean="0">
                <a:solidFill>
                  <a:srgbClr val="990033"/>
                </a:solidFill>
                <a:latin typeface="Times New Roman" pitchFamily="18" charset="0"/>
                <a:ea typeface="Times New Roman" pitchFamily="18" charset="0"/>
                <a:cs typeface="Times New Roman" pitchFamily="18" charset="0"/>
              </a:rPr>
              <a:t>. Анна</a:t>
            </a:r>
            <a:r>
              <a:rPr kumimoji="0" lang="ru-RU" sz="2200" i="0"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 думает,</a:t>
            </a:r>
            <a:r>
              <a:rPr kumimoji="0" lang="ru-RU" sz="2200" i="0"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 что всё в жизни относительно. Все зависит лишь от того, под каким углом взглянуть на проблему. Как будто бы она все понимает, всех прощает и при этом на все смотрит свысока со снисходительной улыбкой. В результате ей все чаще и чаще приходится идти на сделку с совестью. Даже если она оказывается причиной неприятностей для других или сам сталкивается с проблемой по своей вине, она всегда стремится найти себе оправдание.</a:t>
            </a:r>
            <a:endParaRPr kumimoji="0" lang="ru-RU" sz="2200" i="0" u="none" strike="noStrike" cap="none" normalizeH="0" baseline="0" dirty="0" smtClean="0">
              <a:ln>
                <a:noFill/>
              </a:ln>
              <a:solidFill>
                <a:srgbClr val="990033"/>
              </a:solidFill>
              <a:effectLst/>
              <a:latin typeface="Times New Roman" pitchFamily="18" charset="0"/>
              <a:cs typeface="Times New Roman" pitchFamily="18" charset="0"/>
            </a:endParaRPr>
          </a:p>
        </p:txBody>
      </p:sp>
      <p:pic>
        <p:nvPicPr>
          <p:cNvPr id="8194" name="Picture 2" descr="https://www.nastroy.net/images/201708/747835-1503518283.jpg"/>
          <p:cNvPicPr>
            <a:picLocks noChangeAspect="1" noChangeArrowheads="1"/>
          </p:cNvPicPr>
          <p:nvPr/>
        </p:nvPicPr>
        <p:blipFill>
          <a:blip r:embed="rId2"/>
          <a:srcRect/>
          <a:stretch>
            <a:fillRect/>
          </a:stretch>
        </p:blipFill>
        <p:spPr bwMode="auto">
          <a:xfrm>
            <a:off x="4343400" y="1981200"/>
            <a:ext cx="4657725" cy="32766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152400"/>
            <a:ext cx="4376056" cy="6553200"/>
          </a:xfrm>
        </p:spPr>
        <p:txBody>
          <a:bodyPr>
            <a:noAutofit/>
          </a:bodyPr>
          <a:lstStyle/>
          <a:p>
            <a:r>
              <a:rPr lang="ru-RU" sz="2200" b="1" dirty="0" smtClean="0">
                <a:solidFill>
                  <a:srgbClr val="990033"/>
                </a:solidFill>
                <a:latin typeface="Times New Roman" pitchFamily="18" charset="0"/>
                <a:cs typeface="Times New Roman" pitchFamily="18" charset="0"/>
              </a:rPr>
              <a:t>Ситуация 4.</a:t>
            </a:r>
            <a:r>
              <a:rPr lang="ru-RU" sz="2200" dirty="0" smtClean="0">
                <a:solidFill>
                  <a:srgbClr val="990033"/>
                </a:solidFill>
              </a:rPr>
              <a:t/>
            </a:r>
            <a:br>
              <a:rPr lang="ru-RU" sz="2200" dirty="0" smtClean="0">
                <a:solidFill>
                  <a:srgbClr val="990033"/>
                </a:solidFill>
              </a:rPr>
            </a:br>
            <a:r>
              <a:rPr lang="ru-RU" sz="2200" dirty="0" smtClean="0">
                <a:solidFill>
                  <a:srgbClr val="990033"/>
                </a:solidFill>
                <a:latin typeface="Times New Roman" pitchFamily="18" charset="0"/>
                <a:cs typeface="Times New Roman" pitchFamily="18" charset="0"/>
              </a:rPr>
              <a:t>Решение. Анне, таким образом относящейся к жизненным событиям, необходимо научиться называть вещи своими именами. Её «теория относительности» не убережет ни от стресса, ни от депрессии. Ведь зло все равно останется злом, какие бы декорации её ни окружали. Но если видеть вещи такими, какие они есть, это поможет в решении проблем и сложных ситуаций, поскольку даст правильное понимание вещей. Анна сможет осознать, что ей на самом деле нужно менять.</a:t>
            </a:r>
            <a:br>
              <a:rPr lang="ru-RU" sz="2200" dirty="0" smtClean="0">
                <a:solidFill>
                  <a:srgbClr val="990033"/>
                </a:solidFill>
                <a:latin typeface="Times New Roman" pitchFamily="18" charset="0"/>
                <a:cs typeface="Times New Roman" pitchFamily="18" charset="0"/>
              </a:rPr>
            </a:br>
            <a:endParaRPr lang="ru-RU" sz="2200" dirty="0"/>
          </a:p>
        </p:txBody>
      </p:sp>
      <p:pic>
        <p:nvPicPr>
          <p:cNvPr id="7170" name="Picture 2" descr="http://samsebegu.ru/media/posts/2017/01/23/89aced0d9c7746ae96adb65063e1e54d.jpg"/>
          <p:cNvPicPr>
            <a:picLocks noChangeAspect="1" noChangeArrowheads="1"/>
          </p:cNvPicPr>
          <p:nvPr/>
        </p:nvPicPr>
        <p:blipFill>
          <a:blip r:embed="rId2"/>
          <a:srcRect/>
          <a:stretch>
            <a:fillRect/>
          </a:stretch>
        </p:blipFill>
        <p:spPr bwMode="auto">
          <a:xfrm>
            <a:off x="4680856" y="762000"/>
            <a:ext cx="4463144" cy="533400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428596" y="142852"/>
            <a:ext cx="816403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ru-RU" sz="2800" b="1" i="1" dirty="0" err="1" smtClean="0">
                <a:solidFill>
                  <a:srgbClr val="990033"/>
                </a:solidFill>
              </a:rPr>
              <a:t>Самоопросник</a:t>
            </a:r>
            <a:r>
              <a:rPr lang="ru-RU" sz="2800" b="1" i="1" dirty="0" smtClean="0">
                <a:solidFill>
                  <a:srgbClr val="990033"/>
                </a:solidFill>
              </a:rPr>
              <a:t> для диагностики депрессии среди школьников 5-11 классов по методике Рассела - </a:t>
            </a:r>
            <a:r>
              <a:rPr lang="ru-RU" sz="2800" b="1" i="1" dirty="0" err="1" smtClean="0">
                <a:solidFill>
                  <a:srgbClr val="990033"/>
                </a:solidFill>
              </a:rPr>
              <a:t>Фергюсона</a:t>
            </a:r>
            <a:endParaRPr lang="ru-RU" sz="2800" dirty="0">
              <a:solidFill>
                <a:srgbClr val="990033"/>
              </a:solidFill>
            </a:endParaRPr>
          </a:p>
        </p:txBody>
      </p:sp>
      <p:sp>
        <p:nvSpPr>
          <p:cNvPr id="8194" name="Rectangle 2"/>
          <p:cNvSpPr>
            <a:spLocks noChangeArrowheads="1"/>
          </p:cNvSpPr>
          <p:nvPr/>
        </p:nvSpPr>
        <p:spPr bwMode="auto">
          <a:xfrm>
            <a:off x="304800" y="1447800"/>
            <a:ext cx="9144000"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800" i="1" u="none" strike="noStrike" cap="none" normalizeH="0" baseline="0" dirty="0" smtClean="0">
                <a:ln>
                  <a:noFill/>
                </a:ln>
                <a:solidFill>
                  <a:srgbClr val="990033"/>
                </a:solidFill>
                <a:effectLst/>
                <a:latin typeface="Times New Roman" pitchFamily="18" charset="0"/>
                <a:ea typeface="Times New Roman" pitchFamily="18" charset="0"/>
                <a:cs typeface="Times New Roman" pitchFamily="18" charset="0"/>
              </a:rPr>
              <a:t>   1.</a:t>
            </a:r>
            <a: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 Занимаюсь ли я многими вещами в одиночку? Я несчастлив?</a:t>
            </a:r>
            <a:b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br>
            <a: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   2. Есть ли мне с кем поговорить?</a:t>
            </a:r>
            <a:b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br>
            <a: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   3. </a:t>
            </a:r>
            <a:r>
              <a:rPr lang="ru-RU" sz="2800" i="1" dirty="0" smtClean="0">
                <a:solidFill>
                  <a:srgbClr val="990033"/>
                </a:solidFill>
                <a:latin typeface="Times New Roman" pitchFamily="18" charset="0"/>
                <a:ea typeface="Times New Roman" pitchFamily="18" charset="0"/>
                <a:cs typeface="Times New Roman" pitchFamily="18" charset="0"/>
              </a:rPr>
              <a:t>В</a:t>
            </a:r>
            <a:r>
              <a:rPr kumimoji="0" lang="ru-RU" sz="2800" i="1" u="none" strike="noStrike" cap="none" normalizeH="0" dirty="0" smtClean="0">
                <a:ln>
                  <a:noFill/>
                </a:ln>
                <a:solidFill>
                  <a:srgbClr val="990033"/>
                </a:solidFill>
                <a:effectLst/>
                <a:latin typeface="Times New Roman" pitchFamily="18" charset="0"/>
                <a:ea typeface="Times New Roman" pitchFamily="18" charset="0"/>
                <a:cs typeface="Times New Roman" pitchFamily="18" charset="0"/>
              </a:rPr>
              <a:t>ыношу ли я одиночество? </a:t>
            </a:r>
          </a:p>
          <a:p>
            <a:pPr marL="0" marR="0" lvl="0" indent="0" algn="l" defTabSz="914400" rtl="0" eaLnBrk="1" fontAlgn="base" latinLnBrk="0" hangingPunct="1">
              <a:lnSpc>
                <a:spcPct val="100000"/>
              </a:lnSpc>
              <a:spcBef>
                <a:spcPct val="0"/>
              </a:spcBef>
              <a:spcAft>
                <a:spcPct val="0"/>
              </a:spcAft>
              <a:buClrTx/>
              <a:buSzTx/>
              <a:buFontTx/>
              <a:buNone/>
              <a:tabLst/>
            </a:pPr>
            <a:r>
              <a:rPr lang="ru-RU" sz="2800" i="1" baseline="0" dirty="0" smtClean="0">
                <a:solidFill>
                  <a:srgbClr val="990033"/>
                </a:solidFill>
                <a:latin typeface="Times New Roman" pitchFamily="18" charset="0"/>
                <a:cs typeface="Times New Roman" pitchFamily="18" charset="0"/>
              </a:rPr>
              <a:t>   4. Хватает ли мне общения?</a:t>
            </a:r>
            <a:br>
              <a:rPr lang="ru-RU" sz="2800" i="1" baseline="0" dirty="0" smtClean="0">
                <a:solidFill>
                  <a:srgbClr val="990033"/>
                </a:solidFill>
                <a:latin typeface="Times New Roman" pitchFamily="18" charset="0"/>
                <a:cs typeface="Times New Roman" pitchFamily="18" charset="0"/>
              </a:rPr>
            </a:br>
            <a:r>
              <a:rPr lang="ru-RU" sz="2800" i="1" baseline="0" dirty="0" smtClean="0">
                <a:solidFill>
                  <a:srgbClr val="990033"/>
                </a:solidFill>
                <a:latin typeface="Times New Roman" pitchFamily="18" charset="0"/>
                <a:cs typeface="Times New Roman" pitchFamily="18" charset="0"/>
              </a:rPr>
              <a:t>   5. Кто-нибудь действительно понимает ли меня?</a:t>
            </a:r>
            <a:br>
              <a:rPr lang="ru-RU" sz="2800" i="1" baseline="0" dirty="0" smtClean="0">
                <a:solidFill>
                  <a:srgbClr val="990033"/>
                </a:solidFill>
                <a:latin typeface="Times New Roman" pitchFamily="18" charset="0"/>
                <a:cs typeface="Times New Roman" pitchFamily="18" charset="0"/>
              </a:rPr>
            </a:br>
            <a:r>
              <a:rPr lang="ru-RU" sz="2800" i="1" baseline="0" dirty="0" smtClean="0">
                <a:solidFill>
                  <a:srgbClr val="990033"/>
                </a:solidFill>
                <a:latin typeface="Times New Roman" pitchFamily="18" charset="0"/>
                <a:cs typeface="Times New Roman" pitchFamily="18" charset="0"/>
              </a:rPr>
              <a:t>   6. Ожидаю ли я звонка или письма от кого-либо?</a:t>
            </a:r>
            <a:br>
              <a:rPr lang="ru-RU" sz="2800" i="1" baseline="0" dirty="0" smtClean="0">
                <a:solidFill>
                  <a:srgbClr val="990033"/>
                </a:solidFill>
                <a:latin typeface="Times New Roman" pitchFamily="18" charset="0"/>
                <a:cs typeface="Times New Roman" pitchFamily="18" charset="0"/>
              </a:rPr>
            </a:br>
            <a:r>
              <a:rPr lang="ru-RU" sz="2800" i="1" baseline="0" dirty="0" smtClean="0">
                <a:solidFill>
                  <a:srgbClr val="990033"/>
                </a:solidFill>
                <a:latin typeface="Times New Roman" pitchFamily="18" charset="0"/>
                <a:cs typeface="Times New Roman" pitchFamily="18" charset="0"/>
              </a:rPr>
              <a:t>   7. </a:t>
            </a:r>
            <a:r>
              <a:rPr lang="ru-RU" sz="2800" i="1" dirty="0" smtClean="0">
                <a:solidFill>
                  <a:srgbClr val="990033"/>
                </a:solidFill>
                <a:latin typeface="Times New Roman" pitchFamily="18" charset="0"/>
                <a:cs typeface="Times New Roman" pitchFamily="18" charset="0"/>
              </a:rPr>
              <a:t>Е</a:t>
            </a:r>
            <a:r>
              <a:rPr lang="ru-RU" sz="2800" i="1" baseline="0" dirty="0" smtClean="0">
                <a:solidFill>
                  <a:srgbClr val="990033"/>
                </a:solidFill>
                <a:latin typeface="Times New Roman" pitchFamily="18" charset="0"/>
                <a:cs typeface="Times New Roman" pitchFamily="18" charset="0"/>
              </a:rPr>
              <a:t>сть ли тот, к кому я могу обратиться?</a:t>
            </a:r>
            <a:br>
              <a:rPr lang="ru-RU" sz="2800" i="1" baseline="0" dirty="0" smtClean="0">
                <a:solidFill>
                  <a:srgbClr val="990033"/>
                </a:solidFill>
                <a:latin typeface="Times New Roman" pitchFamily="18" charset="0"/>
                <a:cs typeface="Times New Roman" pitchFamily="18" charset="0"/>
              </a:rPr>
            </a:br>
            <a:r>
              <a:rPr lang="ru-RU" sz="2800" i="1" baseline="0" dirty="0" smtClean="0">
                <a:solidFill>
                  <a:srgbClr val="990033"/>
                </a:solidFill>
                <a:latin typeface="Times New Roman" pitchFamily="18" charset="0"/>
                <a:cs typeface="Times New Roman" pitchFamily="18" charset="0"/>
              </a:rPr>
              <a:t>   8. В</a:t>
            </a:r>
            <a:r>
              <a:rPr lang="ru-RU" sz="2800" i="1" dirty="0" smtClean="0">
                <a:solidFill>
                  <a:srgbClr val="990033"/>
                </a:solidFill>
                <a:latin typeface="Times New Roman" pitchFamily="18" charset="0"/>
                <a:cs typeface="Times New Roman" pitchFamily="18" charset="0"/>
              </a:rPr>
              <a:t> данный момент со мной кто-либо близок?</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9. Окружающие разделяют интересы и идеи?</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10. Чувствую ли я себя покинутым?</a:t>
            </a:r>
            <a:endParaRPr kumimoji="0" lang="ru-RU" sz="2800" i="1" u="none" strike="noStrike" cap="none" normalizeH="0" baseline="0" dirty="0" smtClean="0">
              <a:ln>
                <a:noFill/>
              </a:ln>
              <a:solidFill>
                <a:srgbClr val="990033"/>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428596" y="357166"/>
            <a:ext cx="8305800" cy="5334000"/>
          </a:xfrm>
        </p:spPr>
        <p:txBody>
          <a:bodyPr>
            <a:normAutofit fontScale="90000"/>
          </a:bodyPr>
          <a:lstStyle/>
          <a:p>
            <a:r>
              <a:rPr lang="ru-RU" sz="2800" i="1" dirty="0" smtClean="0">
                <a:solidFill>
                  <a:srgbClr val="990033"/>
                </a:solidFill>
                <a:latin typeface="Times New Roman" pitchFamily="18" charset="0"/>
                <a:cs typeface="Times New Roman" pitchFamily="18" charset="0"/>
              </a:rPr>
              <a:t>  11.  Способен ли я раскрепощаться и общаться с окружающими</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12. Чувствую ли я себя совершенно одиноким?</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13.  Мои социальные отношения и связи поверхностны?</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14.  Умираю ли я по компании?</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15.  Кто-нибудь знает меня как следует?</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16.  Присутствует ли чувство изоляции от других?</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17.  Я несчастен?</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18.  Трудно ли мне заводить друзей?</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19.  Чувствую ли я себя исключенным и изолированным другими?</a:t>
            </a:r>
            <a:br>
              <a:rPr lang="ru-RU" sz="2800" i="1" dirty="0" smtClean="0">
                <a:solidFill>
                  <a:srgbClr val="990033"/>
                </a:solidFill>
                <a:latin typeface="Times New Roman" pitchFamily="18" charset="0"/>
                <a:cs typeface="Times New Roman" pitchFamily="18" charset="0"/>
              </a:rPr>
            </a:br>
            <a:r>
              <a:rPr lang="ru-RU" sz="2800" i="1" dirty="0" smtClean="0">
                <a:solidFill>
                  <a:srgbClr val="990033"/>
                </a:solidFill>
                <a:latin typeface="Times New Roman" pitchFamily="18" charset="0"/>
                <a:cs typeface="Times New Roman" pitchFamily="18" charset="0"/>
              </a:rPr>
              <a:t>  20.  Люди вокруг меня но не со мной?</a:t>
            </a:r>
            <a:endParaRPr lang="ru-RU" sz="2800" i="1" dirty="0">
              <a:solidFill>
                <a:srgbClr val="990033"/>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3" name="Диаграмма 2"/>
          <p:cNvGraphicFramePr/>
          <p:nvPr/>
        </p:nvGraphicFramePr>
        <p:xfrm>
          <a:off x="428596" y="2714620"/>
          <a:ext cx="3714776" cy="3357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Диаграмма 3"/>
          <p:cNvGraphicFramePr/>
          <p:nvPr/>
        </p:nvGraphicFramePr>
        <p:xfrm>
          <a:off x="4286248" y="2643182"/>
          <a:ext cx="4429156" cy="3429000"/>
        </p:xfrm>
        <a:graphic>
          <a:graphicData uri="http://schemas.openxmlformats.org/drawingml/2006/chart">
            <c:chart xmlns:c="http://schemas.openxmlformats.org/drawingml/2006/chart" xmlns:r="http://schemas.openxmlformats.org/officeDocument/2006/relationships" r:id="rId3"/>
          </a:graphicData>
        </a:graphic>
      </p:graphicFrame>
      <p:sp>
        <p:nvSpPr>
          <p:cNvPr id="10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28" name="Rectangle 4"/>
          <p:cNvSpPr>
            <a:spLocks noChangeArrowheads="1"/>
          </p:cNvSpPr>
          <p:nvPr/>
        </p:nvSpPr>
        <p:spPr bwMode="auto">
          <a:xfrm>
            <a:off x="0" y="34575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29" name="Rectangle 5"/>
          <p:cNvSpPr>
            <a:spLocks noChangeArrowheads="1"/>
          </p:cNvSpPr>
          <p:nvPr/>
        </p:nvSpPr>
        <p:spPr bwMode="auto">
          <a:xfrm>
            <a:off x="0" y="6915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030" name="Rectangle 6"/>
          <p:cNvSpPr>
            <a:spLocks noChangeArrowheads="1"/>
          </p:cNvSpPr>
          <p:nvPr/>
        </p:nvSpPr>
        <p:spPr bwMode="auto">
          <a:xfrm>
            <a:off x="0" y="0"/>
            <a:ext cx="9144000" cy="26007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3200" b="0" i="0" u="none" strike="noStrike" cap="none" normalizeH="0" baseline="0" dirty="0" smtClean="0">
                <a:ln>
                  <a:noFill/>
                </a:ln>
                <a:solidFill>
                  <a:srgbClr val="990033"/>
                </a:solidFill>
                <a:effectLst/>
                <a:latin typeface="+mj-lt"/>
                <a:ea typeface="Times New Roman" pitchFamily="18" charset="0"/>
                <a:cs typeface="Times New Roman" pitchFamily="18" charset="0"/>
              </a:rPr>
              <a:t>По итогам диагностики, все учащиеся разделились на две группы</a:t>
            </a:r>
            <a:r>
              <a:rPr lang="ru-RU" sz="2400" dirty="0" smtClean="0">
                <a:solidFill>
                  <a:srgbClr val="990033"/>
                </a:solidFill>
                <a:latin typeface="+mj-lt"/>
                <a:ea typeface="Times New Roman" pitchFamily="18" charset="0"/>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rgbClr val="990033"/>
              </a:solidFill>
              <a:effectLst/>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ru-RU" sz="2400" dirty="0" smtClean="0">
              <a:solidFill>
                <a:srgbClr val="990033"/>
              </a:solidFill>
              <a:latin typeface="+mj-lt"/>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1100" b="0" i="0" u="none" strike="noStrike" cap="none" normalizeH="0" baseline="0" dirty="0" smtClean="0">
              <a:ln>
                <a:noFill/>
              </a:ln>
              <a:solidFill>
                <a:srgbClr val="990033"/>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2000" b="0" i="0" u="none" strike="noStrike" cap="none" normalizeH="0" baseline="0" dirty="0" smtClean="0">
                <a:ln>
                  <a:noFill/>
                </a:ln>
                <a:solidFill>
                  <a:schemeClr val="tx1"/>
                </a:solidFill>
                <a:effectLst/>
                <a:ea typeface="Times New Roman" pitchFamily="18" charset="0"/>
                <a:cs typeface="Times New Roman" pitchFamily="18" charset="0"/>
              </a:rPr>
              <a:t>Скорее одинокие, склонные к депрессии.</a:t>
            </a:r>
            <a:endParaRPr kumimoji="0" lang="ru-RU" sz="105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2000" b="0" i="0" u="none" strike="noStrike" cap="none" normalizeH="0" baseline="0" dirty="0" smtClean="0">
                <a:ln>
                  <a:noFill/>
                </a:ln>
                <a:solidFill>
                  <a:schemeClr val="tx1"/>
                </a:solidFill>
                <a:effectLst/>
                <a:ea typeface="Times New Roman" pitchFamily="18" charset="0"/>
                <a:cs typeface="Times New Roman" pitchFamily="18" charset="0"/>
              </a:rPr>
              <a:t>Общительные, уверенные в себе.</a:t>
            </a:r>
            <a:endParaRPr kumimoji="0" lang="ru-RU" sz="2800" b="0" i="0" u="none" strike="noStrike" cap="none" normalizeH="0" baseline="0" dirty="0" smtClean="0">
              <a:ln>
                <a:noFill/>
              </a:ln>
              <a:solidFill>
                <a:schemeClr val="tx1"/>
              </a:solidFill>
              <a:effectLst/>
              <a:cs typeface="Arial"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0"/>
            <a:ext cx="9144000" cy="68634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0" i="0" u="none" strike="noStrike" cap="none" normalizeH="0" baseline="0" dirty="0" smtClean="0">
                <a:ln>
                  <a:noFill/>
                </a:ln>
                <a:solidFill>
                  <a:srgbClr val="990033"/>
                </a:solidFill>
                <a:effectLst/>
                <a:latin typeface="+mj-lt"/>
                <a:ea typeface="Times New Roman" pitchFamily="18" charset="0"/>
                <a:cs typeface="Times New Roman" pitchFamily="18" charset="0"/>
              </a:rPr>
              <a:t>Как не впадать в депрессию во время выпускных экзаменов?</a:t>
            </a:r>
            <a:endParaRPr kumimoji="0" lang="ru-RU" sz="800" b="0" i="0" u="none" strike="noStrike" cap="none" normalizeH="0" baseline="0" dirty="0" smtClean="0">
              <a:ln>
                <a:noFill/>
              </a:ln>
              <a:solidFill>
                <a:srgbClr val="990033"/>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1" u="none" strike="noStrike" cap="none" normalizeH="0" baseline="0" dirty="0" smtClean="0">
                <a:ln>
                  <a:noFill/>
                </a:ln>
                <a:solidFill>
                  <a:srgbClr val="990033"/>
                </a:solidFill>
                <a:effectLst/>
                <a:ea typeface="Times New Roman" pitchFamily="18" charset="0"/>
                <a:cs typeface="Times New Roman" pitchFamily="18" charset="0"/>
              </a:rPr>
              <a:t>Опрос учащихся 9-11 классов</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1)Что значит для тебя сдача выпускных экзаменов?</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2)Тревога перед экзаменом для тебя – это нормальное состояние?</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3)Экзамен — это испытание или необходимость?</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4)Поддерживает ли тебя кто-либо в период подготовки к экзаменам?</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5)Как ты думаешь, как лучше поддержать тебя в период сдачи выпускных экзаменов?</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6)Что для тебя лучше, опека близких или их нравоучения? </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7)Как на тебя действует похвала «Ты лучше всех!»?</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8)Какие способы преодоления страха перед выпускными экзаменами ты используешь?</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9)Нуждаешься ли ты в помощи специалиста-психолога при подготовке к экзаменам?</a:t>
            </a:r>
            <a:endParaRPr kumimoji="0" lang="ru-RU" sz="2400" b="0" i="0" u="none" strike="noStrike" cap="none" normalizeH="0" baseline="0" dirty="0" smtClean="0">
              <a:ln>
                <a:noFill/>
              </a:ln>
              <a:solidFill>
                <a:srgbClr val="990033"/>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990033"/>
                </a:solidFill>
                <a:effectLst/>
                <a:ea typeface="Times New Roman" pitchFamily="18" charset="0"/>
                <a:cs typeface="Times New Roman" pitchFamily="18" charset="0"/>
              </a:rPr>
              <a:t>10)Боишься ли ты результатов выпускных экзаменов?</a:t>
            </a:r>
            <a:endParaRPr kumimoji="0" lang="ru-RU" sz="2400" b="0" i="0" u="none" strike="noStrike" cap="none" normalizeH="0" baseline="0" dirty="0" smtClean="0">
              <a:ln>
                <a:noFill/>
              </a:ln>
              <a:solidFill>
                <a:srgbClr val="990033"/>
              </a:solidFill>
              <a:effectLst/>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457200" y="357166"/>
            <a:ext cx="7467600" cy="6116786"/>
          </a:xfrm>
        </p:spPr>
        <p:txBody>
          <a:bodyPr/>
          <a:lstStyle/>
          <a:p>
            <a:pPr>
              <a:buNone/>
            </a:pPr>
            <a:r>
              <a:rPr lang="ru-RU" dirty="0" smtClean="0"/>
              <a:t>      </a:t>
            </a:r>
            <a:r>
              <a:rPr lang="ru-RU" sz="2800" dirty="0" smtClean="0"/>
              <a:t>Осень – одно из моих любимых времён года. Осенью часто идут дожди, на улице становится прохладно, природа заметно меняется. У деревьев листья меняют окраску в разноцветные, а затем опадают, но хвойные деревья могут стоять круглый год зелёными. Многие животные начинают заготавливать запасы к зиме, так как позже такое изобилие еды исчезнет. Некоторые готовятся к спячке.</a:t>
            </a:r>
          </a:p>
          <a:p>
            <a:pPr>
              <a:buNone/>
            </a:pPr>
            <a:r>
              <a:rPr lang="ru-RU" sz="2800" dirty="0" smtClean="0"/>
              <a:t>       Осень довольно грустное время года, но очень красивое.</a:t>
            </a:r>
            <a:endParaRPr lang="ru-RU"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0"/>
            <a:ext cx="914400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0" i="0" u="none" strike="noStrike" cap="none" normalizeH="0" baseline="0" dirty="0" smtClean="0">
                <a:ln>
                  <a:noFill/>
                </a:ln>
                <a:solidFill>
                  <a:srgbClr val="990033"/>
                </a:solidFill>
                <a:effectLst/>
                <a:latin typeface="+mj-lt"/>
                <a:ea typeface="Times New Roman" pitchFamily="18" charset="0"/>
                <a:cs typeface="Times New Roman" pitchFamily="18" charset="0"/>
              </a:rPr>
              <a:t>Гистограмма изменения психологического состояния выпускников</a:t>
            </a:r>
            <a:endParaRPr kumimoji="0" lang="ru-RU" sz="2800" b="0" i="0" u="none" strike="noStrike" cap="none" normalizeH="0" baseline="0" dirty="0" smtClean="0">
              <a:ln>
                <a:noFill/>
              </a:ln>
              <a:solidFill>
                <a:srgbClr val="990033"/>
              </a:solidFill>
              <a:effectLst/>
              <a:latin typeface="+mj-l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2800" b="0" i="0" u="none" strike="noStrike" cap="none" normalizeH="0" baseline="0" dirty="0" smtClean="0">
                <a:ln>
                  <a:noFill/>
                </a:ln>
                <a:solidFill>
                  <a:srgbClr val="990033"/>
                </a:solidFill>
                <a:effectLst/>
                <a:latin typeface="+mj-lt"/>
                <a:ea typeface="Times New Roman" pitchFamily="18" charset="0"/>
                <a:cs typeface="Times New Roman" pitchFamily="18" charset="0"/>
              </a:rPr>
              <a:t>до и после беседы со школьным психологом</a:t>
            </a:r>
            <a:endParaRPr kumimoji="0" lang="ru-RU" sz="2800" b="0" i="0" u="none" strike="noStrike" cap="none" normalizeH="0" baseline="0" dirty="0" smtClean="0">
              <a:ln>
                <a:noFill/>
              </a:ln>
              <a:solidFill>
                <a:srgbClr val="990033"/>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2800" b="0" i="0" u="none" strike="noStrike" cap="none" normalizeH="0" baseline="0" dirty="0" smtClean="0">
              <a:ln>
                <a:noFill/>
              </a:ln>
              <a:solidFill>
                <a:srgbClr val="990033"/>
              </a:solidFill>
              <a:effectLst/>
              <a:latin typeface="+mj-lt"/>
              <a:cs typeface="Arial" pitchFamily="34" charset="0"/>
            </a:endParaRPr>
          </a:p>
        </p:txBody>
      </p:sp>
      <p:graphicFrame>
        <p:nvGraphicFramePr>
          <p:cNvPr id="3" name="Диаграмма 2"/>
          <p:cNvGraphicFramePr/>
          <p:nvPr/>
        </p:nvGraphicFramePr>
        <p:xfrm>
          <a:off x="785786" y="1714488"/>
          <a:ext cx="7572428" cy="4643470"/>
        </p:xfrm>
        <a:graphic>
          <a:graphicData uri="http://schemas.openxmlformats.org/drawingml/2006/chart">
            <c:chart xmlns:c="http://schemas.openxmlformats.org/drawingml/2006/chart" xmlns:r="http://schemas.openxmlformats.org/officeDocument/2006/relationships" r:id="rId2"/>
          </a:graphicData>
        </a:graphic>
      </p:graphicFrame>
      <p:sp>
        <p:nvSpPr>
          <p:cNvPr id="54275" name="Rectangle 3"/>
          <p:cNvSpPr>
            <a:spLocks noChangeArrowheads="1"/>
          </p:cNvSpPr>
          <p:nvPr/>
        </p:nvSpPr>
        <p:spPr bwMode="auto">
          <a:xfrm>
            <a:off x="0" y="3581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2400" y="117693"/>
            <a:ext cx="3810000" cy="6370975"/>
          </a:xfrm>
          <a:prstGeom prst="rect">
            <a:avLst/>
          </a:prstGeom>
        </p:spPr>
        <p:txBody>
          <a:bodyPr wrap="square">
            <a:spAutoFit/>
          </a:bodyPr>
          <a:lstStyle/>
          <a:p>
            <a:pPr>
              <a:buFont typeface="Wingdings" pitchFamily="2" charset="2"/>
              <a:buChar char="Ø"/>
            </a:pPr>
            <a:r>
              <a:rPr lang="ru-RU" sz="2000" b="1" dirty="0" smtClean="0">
                <a:solidFill>
                  <a:srgbClr val="990033"/>
                </a:solidFill>
                <a:latin typeface="Times New Roman" pitchFamily="18" charset="0"/>
                <a:cs typeface="Times New Roman" pitchFamily="18" charset="0"/>
              </a:rPr>
              <a:t> </a:t>
            </a:r>
            <a:r>
              <a:rPr lang="ru-RU" sz="2400" b="1" dirty="0" smtClean="0">
                <a:solidFill>
                  <a:srgbClr val="990033"/>
                </a:solidFill>
                <a:latin typeface="Times New Roman" pitchFamily="18" charset="0"/>
                <a:cs typeface="Times New Roman" pitchFamily="18" charset="0"/>
              </a:rPr>
              <a:t>Доверительное общение с близкими людьми,</a:t>
            </a:r>
          </a:p>
          <a:p>
            <a:pPr>
              <a:buFont typeface="Wingdings" pitchFamily="2" charset="2"/>
              <a:buChar char="Ø"/>
            </a:pPr>
            <a:r>
              <a:rPr lang="ru-RU" sz="2400" b="1" dirty="0" smtClean="0">
                <a:solidFill>
                  <a:srgbClr val="990033"/>
                </a:solidFill>
                <a:latin typeface="Times New Roman" pitchFamily="18" charset="0"/>
                <a:cs typeface="Times New Roman" pitchFamily="18" charset="0"/>
              </a:rPr>
              <a:t> Признание своих ошибок без принижения своего достоинства.</a:t>
            </a:r>
          </a:p>
          <a:p>
            <a:pPr>
              <a:buFont typeface="Wingdings" pitchFamily="2" charset="2"/>
              <a:buChar char="Ø"/>
            </a:pPr>
            <a:r>
              <a:rPr lang="ru-RU" sz="2400" b="1" dirty="0" smtClean="0">
                <a:solidFill>
                  <a:srgbClr val="990033"/>
                </a:solidFill>
                <a:latin typeface="Times New Roman" pitchFamily="18" charset="0"/>
                <a:cs typeface="Times New Roman" pitchFamily="18" charset="0"/>
              </a:rPr>
              <a:t> Стараться не перекладывать свои проблемы на других, и учиться решать их самостоятельно. </a:t>
            </a:r>
          </a:p>
          <a:p>
            <a:pPr>
              <a:buFont typeface="Wingdings" pitchFamily="2" charset="2"/>
              <a:buChar char="Ø"/>
            </a:pPr>
            <a:r>
              <a:rPr lang="ru-RU" sz="2400" b="1" dirty="0" smtClean="0">
                <a:solidFill>
                  <a:srgbClr val="990033"/>
                </a:solidFill>
                <a:latin typeface="Times New Roman" pitchFamily="18" charset="0"/>
                <a:cs typeface="Times New Roman" pitchFamily="18" charset="0"/>
              </a:rPr>
              <a:t> Перестать жалеть себя, и самостоятельно отвечать за свои поступки. </a:t>
            </a:r>
          </a:p>
          <a:p>
            <a:pPr>
              <a:buFont typeface="Wingdings" pitchFamily="2" charset="2"/>
              <a:buChar char="Ø"/>
            </a:pPr>
            <a:r>
              <a:rPr lang="ru-RU" sz="2400" b="1" dirty="0" smtClean="0">
                <a:solidFill>
                  <a:srgbClr val="990033"/>
                </a:solidFill>
                <a:latin typeface="Times New Roman" pitchFamily="18" charset="0"/>
                <a:cs typeface="Times New Roman" pitchFamily="18" charset="0"/>
              </a:rPr>
              <a:t> Научиться оптимистично, смотреть на жизнь.</a:t>
            </a:r>
            <a:endParaRPr lang="ru-RU" sz="2400" b="1" dirty="0">
              <a:solidFill>
                <a:srgbClr val="990033"/>
              </a:solidFill>
              <a:latin typeface="Times New Roman" pitchFamily="18" charset="0"/>
              <a:cs typeface="Times New Roman" pitchFamily="18" charset="0"/>
            </a:endParaRPr>
          </a:p>
        </p:txBody>
      </p:sp>
      <p:pic>
        <p:nvPicPr>
          <p:cNvPr id="39938" name="Picture 2" descr="http://samorazvitie-samopoznanie.ru/wp-content/uploads/2012/02/%D1%83%D0%B2%D0%B5%D1%80%D0%B5%D0%BD%D0%BD%D0%BE%D1%81%D1%82%D1%8C_%D0%B2_%D1%81%D0%B5%D0%B1%D0%B5.jpg"/>
          <p:cNvPicPr>
            <a:picLocks noChangeAspect="1" noChangeArrowheads="1"/>
          </p:cNvPicPr>
          <p:nvPr/>
        </p:nvPicPr>
        <p:blipFill>
          <a:blip r:embed="rId2"/>
          <a:srcRect/>
          <a:stretch>
            <a:fillRect/>
          </a:stretch>
        </p:blipFill>
        <p:spPr bwMode="auto">
          <a:xfrm>
            <a:off x="3962400" y="838200"/>
            <a:ext cx="4800600" cy="480060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audar.net/images/uploads/55878.jpg"/>
          <p:cNvPicPr>
            <a:picLocks noChangeAspect="1" noChangeArrowheads="1"/>
          </p:cNvPicPr>
          <p:nvPr/>
        </p:nvPicPr>
        <p:blipFill>
          <a:blip r:embed="rId2" cstate="screen"/>
          <a:srcRect/>
          <a:stretch>
            <a:fillRect/>
          </a:stretch>
        </p:blipFill>
        <p:spPr bwMode="auto">
          <a:xfrm>
            <a:off x="533400" y="1600200"/>
            <a:ext cx="4597400" cy="3448050"/>
          </a:xfrm>
          <a:prstGeom prst="rect">
            <a:avLst/>
          </a:prstGeom>
          <a:noFill/>
        </p:spPr>
      </p:pic>
      <p:sp>
        <p:nvSpPr>
          <p:cNvPr id="3" name="Прямоугольник 2"/>
          <p:cNvSpPr/>
          <p:nvPr/>
        </p:nvSpPr>
        <p:spPr>
          <a:xfrm>
            <a:off x="0" y="304800"/>
            <a:ext cx="9144000" cy="523220"/>
          </a:xfrm>
          <a:prstGeom prst="rect">
            <a:avLst/>
          </a:prstGeom>
        </p:spPr>
        <p:txBody>
          <a:bodyPr wrap="square">
            <a:spAutoFit/>
          </a:bodyPr>
          <a:lstStyle/>
          <a:p>
            <a:pPr algn="ctr"/>
            <a:r>
              <a:rPr lang="ru-RU" sz="2800" b="1" dirty="0" smtClean="0">
                <a:solidFill>
                  <a:srgbClr val="990033"/>
                </a:solidFill>
                <a:latin typeface="Times New Roman" pitchFamily="18" charset="0"/>
                <a:cs typeface="Times New Roman" pitchFamily="18" charset="0"/>
              </a:rPr>
              <a:t>Способы выхода из депрессии</a:t>
            </a:r>
            <a:endParaRPr lang="ru-RU" sz="2800" dirty="0">
              <a:solidFill>
                <a:srgbClr val="990033"/>
              </a:solidFill>
              <a:latin typeface="Times New Roman" pitchFamily="18" charset="0"/>
              <a:cs typeface="Times New Roman" pitchFamily="18" charset="0"/>
            </a:endParaRPr>
          </a:p>
        </p:txBody>
      </p:sp>
      <p:pic>
        <p:nvPicPr>
          <p:cNvPr id="43014" name="Picture 6" descr="http://www.fitn.ru/imgup/332.jpg"/>
          <p:cNvPicPr>
            <a:picLocks noChangeAspect="1" noChangeArrowheads="1"/>
          </p:cNvPicPr>
          <p:nvPr/>
        </p:nvPicPr>
        <p:blipFill>
          <a:blip r:embed="rId3"/>
          <a:srcRect/>
          <a:stretch>
            <a:fillRect/>
          </a:stretch>
        </p:blipFill>
        <p:spPr bwMode="auto">
          <a:xfrm>
            <a:off x="4876800" y="2667000"/>
            <a:ext cx="3710635" cy="3886200"/>
          </a:xfrm>
          <a:prstGeom prst="rect">
            <a:avLst/>
          </a:prstGeom>
          <a:noFill/>
        </p:spPr>
      </p:pic>
      <p:sp>
        <p:nvSpPr>
          <p:cNvPr id="8" name="Содержимое 7"/>
          <p:cNvSpPr>
            <a:spLocks noGrp="1"/>
          </p:cNvSpPr>
          <p:nvPr>
            <p:ph sz="quarter" idx="4294967295"/>
          </p:nvPr>
        </p:nvSpPr>
        <p:spPr>
          <a:xfrm>
            <a:off x="0" y="5029200"/>
            <a:ext cx="3657600" cy="1331913"/>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None/>
            </a:pPr>
            <a:r>
              <a:rPr lang="ru-RU"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Сходить к психологу</a:t>
            </a:r>
            <a:endParaRPr lang="ru-RU"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2" name="Прямоугольник 11"/>
          <p:cNvSpPr/>
          <p:nvPr/>
        </p:nvSpPr>
        <p:spPr>
          <a:xfrm>
            <a:off x="4648200" y="2133600"/>
            <a:ext cx="4625133" cy="46166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2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Заняться спортом</a:t>
            </a:r>
            <a:endParaRPr lang="ru-RU"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http://seolife.in.ua/data/2012/01/spisok.jpg"/>
          <p:cNvPicPr>
            <a:picLocks noChangeAspect="1" noChangeArrowheads="1"/>
          </p:cNvPicPr>
          <p:nvPr/>
        </p:nvPicPr>
        <p:blipFill>
          <a:blip r:embed="rId2"/>
          <a:srcRect/>
          <a:stretch>
            <a:fillRect/>
          </a:stretch>
        </p:blipFill>
        <p:spPr bwMode="auto">
          <a:xfrm>
            <a:off x="228600" y="381000"/>
            <a:ext cx="3505200" cy="3581400"/>
          </a:xfrm>
          <a:prstGeom prst="rect">
            <a:avLst/>
          </a:prstGeom>
          <a:noFill/>
        </p:spPr>
      </p:pic>
      <p:pic>
        <p:nvPicPr>
          <p:cNvPr id="44038" name="Picture 6" descr="http://www.pravmir.ru/wp-content/uploads/2010/06/01-f_2696978.jpg"/>
          <p:cNvPicPr>
            <a:picLocks noChangeAspect="1" noChangeArrowheads="1"/>
          </p:cNvPicPr>
          <p:nvPr/>
        </p:nvPicPr>
        <p:blipFill>
          <a:blip r:embed="rId3"/>
          <a:srcRect/>
          <a:stretch>
            <a:fillRect/>
          </a:stretch>
        </p:blipFill>
        <p:spPr bwMode="auto">
          <a:xfrm>
            <a:off x="4267200" y="3200400"/>
            <a:ext cx="4571999" cy="3429000"/>
          </a:xfrm>
          <a:prstGeom prst="rect">
            <a:avLst/>
          </a:prstGeom>
          <a:noFill/>
        </p:spPr>
      </p:pic>
      <p:sp>
        <p:nvSpPr>
          <p:cNvPr id="5" name="Прямоугольник 4"/>
          <p:cNvSpPr/>
          <p:nvPr/>
        </p:nvSpPr>
        <p:spPr>
          <a:xfrm>
            <a:off x="-304800" y="3886200"/>
            <a:ext cx="4334663" cy="461665"/>
          </a:xfrm>
          <a:prstGeom prst="rect">
            <a:avLst/>
          </a:prstGeom>
          <a:noFill/>
        </p:spPr>
        <p:txBody>
          <a:bodyPr wrap="square" lIns="91440" tIns="45720" rIns="91440" bIns="45720">
            <a:spAutoFit/>
          </a:bodyPr>
          <a:lstStyle/>
          <a:p>
            <a:pPr algn="ctr"/>
            <a:r>
              <a:rPr lang="ru-RU" sz="2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Завести дневник</a:t>
            </a:r>
            <a:endParaRPr lang="ru-RU"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Прямоугольник 5"/>
          <p:cNvSpPr/>
          <p:nvPr/>
        </p:nvSpPr>
        <p:spPr>
          <a:xfrm>
            <a:off x="4267200" y="2743200"/>
            <a:ext cx="4581393" cy="46166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ru-RU" sz="2400" b="1" cap="none" spc="0" dirty="0" smtClean="0">
                <a:ln>
                  <a:prstDash val="solid"/>
                </a:ln>
                <a:solidFill>
                  <a:schemeClr val="accent2">
                    <a:lumMod val="75000"/>
                  </a:schemeClr>
                </a:solidFill>
                <a:effectLst>
                  <a:outerShdw blurRad="88000" dist="50800" dir="5040000" algn="tl">
                    <a:schemeClr val="accent4">
                      <a:tint val="80000"/>
                      <a:satMod val="250000"/>
                      <a:alpha val="45000"/>
                    </a:schemeClr>
                  </a:outerShdw>
                </a:effectLst>
              </a:rPr>
              <a:t>Заняться творчеством</a:t>
            </a:r>
            <a:endParaRPr lang="ru-RU" sz="2400" b="1" cap="none" spc="0" dirty="0">
              <a:ln>
                <a:prstDash val="solid"/>
              </a:ln>
              <a:solidFill>
                <a:schemeClr val="accent2">
                  <a:lumMod val="75000"/>
                </a:schemeClr>
              </a:solidFill>
              <a:effectLst>
                <a:outerShdw blurRad="88000" dist="50800" dir="5040000" algn="tl">
                  <a:schemeClr val="accent4">
                    <a:tint val="80000"/>
                    <a:satMod val="250000"/>
                    <a:alpha val="45000"/>
                  </a:schemeClr>
                </a:outerShdw>
              </a:effectLst>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http://t3.gstatic.com/images?q=tbn:ANd9GcTN5Biu4BwYEaEarZCGpvaQpnB_mDB1cxX9bw2b6n3pc_G2TAXi6w&amp;t=1"/>
          <p:cNvPicPr>
            <a:picLocks noChangeAspect="1" noChangeArrowheads="1"/>
          </p:cNvPicPr>
          <p:nvPr/>
        </p:nvPicPr>
        <p:blipFill>
          <a:blip r:embed="rId2"/>
          <a:srcRect/>
          <a:stretch>
            <a:fillRect/>
          </a:stretch>
        </p:blipFill>
        <p:spPr bwMode="auto">
          <a:xfrm>
            <a:off x="4343400" y="685800"/>
            <a:ext cx="4191000" cy="4191000"/>
          </a:xfrm>
          <a:prstGeom prst="rect">
            <a:avLst/>
          </a:prstGeom>
          <a:noFill/>
        </p:spPr>
      </p:pic>
      <p:pic>
        <p:nvPicPr>
          <p:cNvPr id="46082" name="Picture 2" descr="http://www.peppercats.ru/foto/IMGP4325_mini2.jpg"/>
          <p:cNvPicPr>
            <a:picLocks noChangeAspect="1" noChangeArrowheads="1"/>
          </p:cNvPicPr>
          <p:nvPr/>
        </p:nvPicPr>
        <p:blipFill>
          <a:blip r:embed="rId3"/>
          <a:srcRect/>
          <a:stretch>
            <a:fillRect/>
          </a:stretch>
        </p:blipFill>
        <p:spPr bwMode="auto">
          <a:xfrm>
            <a:off x="838200" y="2438400"/>
            <a:ext cx="4114800" cy="4124529"/>
          </a:xfrm>
          <a:prstGeom prst="rect">
            <a:avLst/>
          </a:prstGeom>
          <a:noFill/>
        </p:spPr>
      </p:pic>
      <p:sp>
        <p:nvSpPr>
          <p:cNvPr id="5" name="Прямоугольник 4"/>
          <p:cNvSpPr/>
          <p:nvPr/>
        </p:nvSpPr>
        <p:spPr>
          <a:xfrm>
            <a:off x="228600" y="1981200"/>
            <a:ext cx="4124193"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ru-RU"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Общение  с животными</a:t>
            </a:r>
            <a:endParaRPr lang="ru-RU"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Прямоугольник 5"/>
          <p:cNvSpPr/>
          <p:nvPr/>
        </p:nvSpPr>
        <p:spPr>
          <a:xfrm>
            <a:off x="4343400" y="4572000"/>
            <a:ext cx="5038593" cy="70788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ru-RU" sz="2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Заняться хобби</a:t>
            </a:r>
            <a:endParaRPr lang="ru-RU"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AutoShape 4" descr="http://wallpaper.goodfon.ru/image/265646-2592x194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45062" name="AutoShape 6" descr="http://wallpaper.goodfon.ru/image/265646-2592x194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45064" name="Picture 8" descr="http://wallpaper.goodfon.ru/image/265646-2592x1944.jpg"/>
          <p:cNvPicPr>
            <a:picLocks noChangeAspect="1" noChangeArrowheads="1"/>
          </p:cNvPicPr>
          <p:nvPr/>
        </p:nvPicPr>
        <p:blipFill>
          <a:blip r:embed="rId2" cstate="screen"/>
          <a:srcRect/>
          <a:stretch>
            <a:fillRect/>
          </a:stretch>
        </p:blipFill>
        <p:spPr bwMode="auto">
          <a:xfrm>
            <a:off x="3962400" y="1524000"/>
            <a:ext cx="4876800" cy="3657600"/>
          </a:xfrm>
          <a:prstGeom prst="rect">
            <a:avLst/>
          </a:prstGeom>
          <a:noFill/>
        </p:spPr>
      </p:pic>
      <p:pic>
        <p:nvPicPr>
          <p:cNvPr id="45058" name="Picture 2" descr="http://2.bp.blogspot.com/-iZjf64TgT-w/T6KDmoKG2_I/AAAAAAAAASg/m0zkE8Tf3eo/s1600/%D0%BB%D0%B5%D1%81.jpg"/>
          <p:cNvPicPr>
            <a:picLocks noChangeAspect="1" noChangeArrowheads="1"/>
          </p:cNvPicPr>
          <p:nvPr/>
        </p:nvPicPr>
        <p:blipFill>
          <a:blip r:embed="rId3" cstate="screen"/>
          <a:srcRect/>
          <a:stretch>
            <a:fillRect/>
          </a:stretch>
        </p:blipFill>
        <p:spPr bwMode="auto">
          <a:xfrm>
            <a:off x="0" y="381000"/>
            <a:ext cx="4632960" cy="2895600"/>
          </a:xfrm>
          <a:prstGeom prst="rect">
            <a:avLst/>
          </a:prstGeom>
          <a:noFill/>
        </p:spPr>
      </p:pic>
      <p:sp>
        <p:nvSpPr>
          <p:cNvPr id="7" name="Прямоугольник 6"/>
          <p:cNvSpPr/>
          <p:nvPr/>
        </p:nvSpPr>
        <p:spPr>
          <a:xfrm>
            <a:off x="4267200" y="609600"/>
            <a:ext cx="4572000" cy="461665"/>
          </a:xfrm>
          <a:prstGeom prst="rect">
            <a:avLst/>
          </a:prstGeom>
          <a:noFill/>
        </p:spPr>
        <p:txBody>
          <a:bodyPr wrap="square" lIns="91440" tIns="45720" rIns="91440" bIns="45720">
            <a:spAutoFit/>
          </a:bodyPr>
          <a:lstStyle/>
          <a:p>
            <a:pPr algn="ctr"/>
            <a:r>
              <a:rPr lang="ru-RU" sz="2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Общение с природой,</a:t>
            </a:r>
            <a:endParaRPr lang="ru-RU"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Прямоугольник 7"/>
          <p:cNvSpPr/>
          <p:nvPr/>
        </p:nvSpPr>
        <p:spPr>
          <a:xfrm>
            <a:off x="4343400" y="5715000"/>
            <a:ext cx="4495800" cy="461665"/>
          </a:xfrm>
          <a:prstGeom prst="rect">
            <a:avLst/>
          </a:prstGeom>
          <a:noFill/>
        </p:spPr>
        <p:txBody>
          <a:bodyPr wrap="square" lIns="91440" tIns="45720" rIns="91440" bIns="45720">
            <a:spAutoFit/>
          </a:bodyPr>
          <a:lstStyle/>
          <a:p>
            <a:pPr algn="ctr"/>
            <a:r>
              <a:rPr lang="ru-RU"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д</a:t>
            </a:r>
            <a:r>
              <a:rPr lang="ru-RU" sz="2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рузьями и семьёй</a:t>
            </a:r>
            <a:endParaRPr lang="ru-RU"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5066" name="Picture 10" descr="http://us.123rf.com/400wm/400/400/wavebreakmediamicro/wavebreakmediamicro1107/wavebreakmediamicro110703128/10134719-n--n-n-----n-n---noen--n---n-------nfn.jpg"/>
          <p:cNvPicPr>
            <a:picLocks noChangeAspect="1" noChangeArrowheads="1"/>
          </p:cNvPicPr>
          <p:nvPr/>
        </p:nvPicPr>
        <p:blipFill>
          <a:blip r:embed="rId4" cstate="screen"/>
          <a:srcRect/>
          <a:stretch>
            <a:fillRect/>
          </a:stretch>
        </p:blipFill>
        <p:spPr bwMode="auto">
          <a:xfrm>
            <a:off x="-12290" y="2882265"/>
            <a:ext cx="4736690" cy="3670935"/>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www.nastol.com.ua/large/201105/565.jpg"/>
          <p:cNvPicPr>
            <a:picLocks noChangeAspect="1" noChangeArrowheads="1"/>
          </p:cNvPicPr>
          <p:nvPr/>
        </p:nvPicPr>
        <p:blipFill>
          <a:blip r:embed="rId2"/>
          <a:srcRect/>
          <a:stretch>
            <a:fillRect/>
          </a:stretch>
        </p:blipFill>
        <p:spPr bwMode="auto">
          <a:xfrm>
            <a:off x="1752600" y="1524000"/>
            <a:ext cx="6286500" cy="4267200"/>
          </a:xfrm>
          <a:prstGeom prst="rect">
            <a:avLst/>
          </a:prstGeom>
          <a:noFill/>
        </p:spPr>
      </p:pic>
      <p:sp>
        <p:nvSpPr>
          <p:cNvPr id="3" name="Прямоугольник 2"/>
          <p:cNvSpPr/>
          <p:nvPr/>
        </p:nvSpPr>
        <p:spPr>
          <a:xfrm>
            <a:off x="1981200" y="609600"/>
            <a:ext cx="4966360" cy="461665"/>
          </a:xfrm>
          <a:prstGeom prst="rect">
            <a:avLst/>
          </a:prstGeom>
        </p:spPr>
        <p:txBody>
          <a:bodyPr wrap="none">
            <a:spAutoFit/>
          </a:bodyPr>
          <a:lstStyle/>
          <a:p>
            <a:r>
              <a:rPr lang="ru-RU" sz="2400" b="1" dirty="0" smtClean="0">
                <a:solidFill>
                  <a:srgbClr val="990033"/>
                </a:solidFill>
                <a:latin typeface="Times New Roman" pitchFamily="18" charset="0"/>
                <a:cs typeface="Times New Roman" pitchFamily="18" charset="0"/>
              </a:rPr>
              <a:t>Улыбайтесь, господа, улыбайтесь!</a:t>
            </a:r>
            <a:endParaRPr lang="ru-RU" sz="2400" b="1" dirty="0">
              <a:solidFill>
                <a:srgbClr val="990033"/>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929190" y="3429000"/>
            <a:ext cx="6400800" cy="2971800"/>
          </a:xfrm>
        </p:spPr>
        <p:txBody>
          <a:bodyPr>
            <a:normAutofit fontScale="32500" lnSpcReduction="20000"/>
          </a:bodyPr>
          <a:lstStyle/>
          <a:p>
            <a:r>
              <a:rPr lang="ru-RU" sz="7400" b="1" dirty="0" smtClean="0">
                <a:latin typeface="Calibri" pitchFamily="34" charset="0"/>
              </a:rPr>
              <a:t>Выполнил:</a:t>
            </a:r>
            <a:endParaRPr lang="ru-RU" sz="7400" dirty="0" smtClean="0">
              <a:latin typeface="Calibri" pitchFamily="34" charset="0"/>
            </a:endParaRPr>
          </a:p>
          <a:p>
            <a:r>
              <a:rPr lang="ru-RU" sz="7400" b="1" dirty="0" smtClean="0">
                <a:latin typeface="Calibri" pitchFamily="34" charset="0"/>
              </a:rPr>
              <a:t>Ученик 11 «А» класса</a:t>
            </a:r>
            <a:endParaRPr lang="ru-RU" sz="7400" dirty="0" smtClean="0">
              <a:latin typeface="Calibri" pitchFamily="34" charset="0"/>
            </a:endParaRPr>
          </a:p>
          <a:p>
            <a:r>
              <a:rPr lang="ru-RU" sz="7400" b="1" dirty="0" err="1" smtClean="0">
                <a:latin typeface="Calibri" pitchFamily="34" charset="0"/>
              </a:rPr>
              <a:t>Семушкин</a:t>
            </a:r>
            <a:r>
              <a:rPr lang="ru-RU" sz="7400" b="1" dirty="0" smtClean="0">
                <a:latin typeface="Calibri" pitchFamily="34" charset="0"/>
              </a:rPr>
              <a:t> А.Е.</a:t>
            </a:r>
            <a:endParaRPr lang="ru-RU" sz="7400" dirty="0" smtClean="0">
              <a:latin typeface="Calibri" pitchFamily="34" charset="0"/>
            </a:endParaRPr>
          </a:p>
          <a:p>
            <a:r>
              <a:rPr lang="ru-RU" sz="7400" b="1" dirty="0" smtClean="0">
                <a:latin typeface="Calibri" pitchFamily="34" charset="0"/>
              </a:rPr>
              <a:t>Руководитель:</a:t>
            </a:r>
            <a:endParaRPr lang="ru-RU" sz="7400" dirty="0" smtClean="0">
              <a:latin typeface="Calibri" pitchFamily="34" charset="0"/>
            </a:endParaRPr>
          </a:p>
          <a:p>
            <a:r>
              <a:rPr lang="ru-RU" sz="7400" b="1" dirty="0" smtClean="0">
                <a:latin typeface="Calibri" pitchFamily="34" charset="0"/>
              </a:rPr>
              <a:t>Ибрагимова Н.Г.</a:t>
            </a:r>
            <a:endParaRPr lang="ru-RU" sz="7400" dirty="0" smtClean="0">
              <a:latin typeface="Calibri" pitchFamily="34" charset="0"/>
            </a:endParaRPr>
          </a:p>
          <a:p>
            <a:endParaRPr lang="ru-RU" sz="7400" dirty="0" smtClean="0">
              <a:latin typeface="Calibri" pitchFamily="34" charset="0"/>
            </a:endParaRPr>
          </a:p>
          <a:p>
            <a:endParaRPr lang="ru-RU" dirty="0" smtClean="0">
              <a:latin typeface="Calibri" pitchFamily="34" charset="0"/>
            </a:endParaRPr>
          </a:p>
          <a:p>
            <a:endParaRPr lang="ru-RU" sz="1100" dirty="0" smtClean="0">
              <a:latin typeface="Calibri" pitchFamily="34" charset="0"/>
            </a:endParaRPr>
          </a:p>
          <a:p>
            <a:endParaRPr lang="ru-RU" sz="1100" dirty="0" smtClean="0">
              <a:latin typeface="Calibri" pitchFamily="34" charset="0"/>
            </a:endParaRPr>
          </a:p>
          <a:p>
            <a:r>
              <a:rPr lang="ru-RU" sz="3500" dirty="0" smtClean="0">
                <a:latin typeface="Calibri" pitchFamily="34" charset="0"/>
              </a:rPr>
              <a:t>2019г</a:t>
            </a:r>
            <a:endParaRPr lang="ru-RU" sz="3500" dirty="0">
              <a:latin typeface="Calibri" pitchFamily="34" charset="0"/>
            </a:endParaRPr>
          </a:p>
        </p:txBody>
      </p:sp>
      <p:sp>
        <p:nvSpPr>
          <p:cNvPr id="2" name="Заголовок 1"/>
          <p:cNvSpPr>
            <a:spLocks noGrp="1"/>
          </p:cNvSpPr>
          <p:nvPr>
            <p:ph type="ctrTitle"/>
          </p:nvPr>
        </p:nvSpPr>
        <p:spPr>
          <a:xfrm>
            <a:off x="1928794" y="214290"/>
            <a:ext cx="6172200" cy="1894362"/>
          </a:xfrm>
        </p:spPr>
        <p:txBody>
          <a:bodyPr>
            <a:normAutofit fontScale="90000"/>
          </a:bodyPr>
          <a:lstStyle/>
          <a:p>
            <a:r>
              <a:rPr lang="ru-RU" b="1" dirty="0" smtClean="0">
                <a:latin typeface="Calibri" pitchFamily="34" charset="0"/>
              </a:rPr>
              <a:t>Проект по экологии:</a:t>
            </a:r>
            <a:br>
              <a:rPr lang="ru-RU" b="1" dirty="0" smtClean="0">
                <a:latin typeface="Calibri" pitchFamily="34" charset="0"/>
              </a:rPr>
            </a:br>
            <a:r>
              <a:rPr lang="ru-RU" b="1" dirty="0" smtClean="0">
                <a:latin typeface="Calibri" pitchFamily="34" charset="0"/>
              </a:rPr>
              <a:t>«Корь и проблема </a:t>
            </a:r>
            <a:r>
              <a:rPr lang="ru-RU" b="1" dirty="0" err="1" smtClean="0">
                <a:latin typeface="Calibri" pitchFamily="34" charset="0"/>
              </a:rPr>
              <a:t>антипрививочников</a:t>
            </a:r>
            <a:r>
              <a:rPr lang="ru-RU" b="1" dirty="0" smtClean="0">
                <a:latin typeface="Calibri" pitchFamily="34" charset="0"/>
              </a:rPr>
              <a:t>»</a:t>
            </a:r>
            <a:r>
              <a:rPr lang="ru-RU" dirty="0" smtClean="0">
                <a:latin typeface="Calibri" pitchFamily="34" charset="0"/>
              </a:rPr>
              <a:t/>
            </a:r>
            <a:br>
              <a:rPr lang="ru-RU" dirty="0" smtClean="0">
                <a:latin typeface="Calibri" pitchFamily="34" charset="0"/>
              </a:rPr>
            </a:br>
            <a:endParaRPr lang="ru-RU" dirty="0">
              <a:latin typeface="Calibri" pitchFamily="34" charset="0"/>
            </a:endParaRPr>
          </a:p>
        </p:txBody>
      </p:sp>
      <p:sp>
        <p:nvSpPr>
          <p:cNvPr id="5" name="TextBox 4"/>
          <p:cNvSpPr txBox="1"/>
          <p:nvPr/>
        </p:nvSpPr>
        <p:spPr>
          <a:xfrm>
            <a:off x="428597" y="2000240"/>
            <a:ext cx="4071966" cy="923330"/>
          </a:xfrm>
          <a:prstGeom prst="rect">
            <a:avLst/>
          </a:prstGeom>
          <a:noFill/>
        </p:spPr>
        <p:txBody>
          <a:bodyPr wrap="square" rtlCol="0">
            <a:spAutoFit/>
          </a:bodyPr>
          <a:lstStyle/>
          <a:p>
            <a:r>
              <a:rPr lang="ru-RU" dirty="0" smtClean="0"/>
              <a:t>Призёр регионального этапа олимпиады школьников по экологии </a:t>
            </a:r>
            <a:endParaRPr lang="ru-RU"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Биология\Desktop\мастер-класс\Антипрививочники\проект экология 2019-2020\59d37eba0d73a981728037.jpg"/>
          <p:cNvPicPr>
            <a:picLocks noChangeAspect="1" noChangeArrowheads="1"/>
          </p:cNvPicPr>
          <p:nvPr/>
        </p:nvPicPr>
        <p:blipFill>
          <a:blip r:embed="rId2"/>
          <a:srcRect/>
          <a:stretch>
            <a:fillRect/>
          </a:stretch>
        </p:blipFill>
        <p:spPr bwMode="auto">
          <a:xfrm>
            <a:off x="142845" y="0"/>
            <a:ext cx="9001156" cy="685800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Биология\Desktop\мастер-класс\Антипрививочники\проект экология 2019-2020\2019-04-11-005.jpg"/>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Апекс">
  <a:themeElements>
    <a:clrScheme name="Другая 3">
      <a:dk1>
        <a:srgbClr val="FFFFFF"/>
      </a:dk1>
      <a:lt1>
        <a:sysClr val="window" lastClr="FFFFFF"/>
      </a:lt1>
      <a:dk2>
        <a:srgbClr val="92D050"/>
      </a:dk2>
      <a:lt2>
        <a:srgbClr val="A2A2A2"/>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Апекс">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Апекс">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Открытая">
  <a:themeElements>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Открытая">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Открытая">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4.xml><?xml version="1.0" encoding="utf-8"?>
<a:theme xmlns:a="http://schemas.openxmlformats.org/drawingml/2006/main" name="Аспект">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5.xml><?xml version="1.0" encoding="utf-8"?>
<a:theme xmlns:a="http://schemas.openxmlformats.org/drawingml/2006/main" name="Эркер">
  <a:themeElements>
    <a:clrScheme name="Эркер">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Эркер">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Эркер">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TotalTime>
  <Words>3138</Words>
  <PresentationFormat>Экран (4:3)</PresentationFormat>
  <Paragraphs>381</Paragraphs>
  <Slides>113</Slides>
  <Notes>20</Notes>
  <HiddenSlides>0</HiddenSlides>
  <MMClips>0</MMClips>
  <ScaleCrop>false</ScaleCrop>
  <HeadingPairs>
    <vt:vector size="4" baseType="variant">
      <vt:variant>
        <vt:lpstr>Тема</vt:lpstr>
      </vt:variant>
      <vt:variant>
        <vt:i4>5</vt:i4>
      </vt:variant>
      <vt:variant>
        <vt:lpstr>Заголовки слайдов</vt:lpstr>
      </vt:variant>
      <vt:variant>
        <vt:i4>113</vt:i4>
      </vt:variant>
    </vt:vector>
  </HeadingPairs>
  <TitlesOfParts>
    <vt:vector size="118" baseType="lpstr">
      <vt:lpstr>Апекс</vt:lpstr>
      <vt:lpstr>Открытая</vt:lpstr>
      <vt:lpstr>Городская</vt:lpstr>
      <vt:lpstr>Аспект</vt:lpstr>
      <vt:lpstr>Эркер</vt:lpstr>
      <vt:lpstr>Проектно-исследовательские работы по биологии учащихся  5-11 классов</vt:lpstr>
      <vt:lpstr> </vt:lpstr>
      <vt:lpstr>Слайд 3</vt:lpstr>
      <vt:lpstr>Наблюдения на экскурсии по биологии. Творческие работы учащихся 5 класса.</vt:lpstr>
      <vt:lpstr>Слайд 5</vt:lpstr>
      <vt:lpstr>5 класс Пантула Иван</vt:lpstr>
      <vt:lpstr>Слайд 7</vt:lpstr>
      <vt:lpstr>5 класс Пиперков  Тихон</vt:lpstr>
      <vt:lpstr>Слайд 9</vt:lpstr>
      <vt:lpstr>5 класс Сысоев Кирилл</vt:lpstr>
      <vt:lpstr>Слайд 11</vt:lpstr>
      <vt:lpstr>5 класс Ващенко Полина  </vt:lpstr>
      <vt:lpstr>Проект по растениеводству.</vt:lpstr>
      <vt:lpstr>Ипомея и Либелле.</vt:lpstr>
      <vt:lpstr>Ипомея</vt:lpstr>
      <vt:lpstr>Либелле </vt:lpstr>
      <vt:lpstr>Посадка</vt:lpstr>
      <vt:lpstr>День 3</vt:lpstr>
      <vt:lpstr>День 7</vt:lpstr>
      <vt:lpstr>День 11</vt:lpstr>
      <vt:lpstr>День 19</vt:lpstr>
      <vt:lpstr>День 21</vt:lpstr>
      <vt:lpstr>День 25</vt:lpstr>
      <vt:lpstr>День 34</vt:lpstr>
      <vt:lpstr>День 42</vt:lpstr>
      <vt:lpstr>День 46</vt:lpstr>
      <vt:lpstr>Слайд 27</vt:lpstr>
      <vt:lpstr>Итоговые фотографии эксперимента на 50-й день:</vt:lpstr>
      <vt:lpstr>Защита проектно-исследовательской работы по растениеводству ученицы 6 “Б” класса Харченко Вероники</vt:lpstr>
      <vt:lpstr>Защита проектов учащихся 8-9 класса: «Мы здоровое поколение»</vt:lpstr>
      <vt:lpstr>Слайд 31</vt:lpstr>
      <vt:lpstr>Слайд 32</vt:lpstr>
      <vt:lpstr>Слайд 33</vt:lpstr>
      <vt:lpstr>10 класс: место биологии в моей будущей профессии</vt:lpstr>
      <vt:lpstr>Слайд 35</vt:lpstr>
      <vt:lpstr>Слайд 36</vt:lpstr>
      <vt:lpstr>Следующая проектная работа является победителем МАН районного, и призер краевого конкурса 2018 г.</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Оглавление </vt:lpstr>
      <vt:lpstr>Цели и задачи  </vt:lpstr>
      <vt:lpstr>Слайд 62</vt:lpstr>
      <vt:lpstr>введение</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lpstr>Слайд 76</vt:lpstr>
      <vt:lpstr>Слайд 77</vt:lpstr>
      <vt:lpstr>Слайд 78</vt:lpstr>
      <vt:lpstr>Ситуация 1. Решение. Если Сергея действительно кто-то сильно обидел, ранил, необходимо с ним поговорить, иначе облегчение никогда не придет. Будет притупление боли, которая в будущем обязательно проявит себя, только неожиданным образом в совсем не связанной с ней ситуацией. Таковы часто результаты детских психологических травм – они сказываются на душевном состоянии и тяготеют над человеком всю жизнь, даже если он совершенно забыл о случившемся (что чаще всего и происходит). Сложную ситуацию необходимо разобрать, пусть даже эти действия не приведут к примирению или возврату утерянного.  </vt:lpstr>
      <vt:lpstr>Слайд 80</vt:lpstr>
      <vt:lpstr>Ситуация 2. Решение. Если в произошедшем неприятном случае была вина Аллы, ей следует честно в этом признаться, как себе, так и родителям, и постараться исправить ситуацию.  </vt:lpstr>
      <vt:lpstr>Слайд 82</vt:lpstr>
      <vt:lpstr>Ситуация 3. Решение. Игорь должен постараться преодолеть жалость к себе и перестать выискивать среди окружающих тех, кто будет жалеть его, восхищаясь его страданиями и проблемами. Навязчивое требование сочувствия от других людей не уменьшит жалости к самому себе, а только увеличит её. Необходимо попытаться внести какие-нибудь перемены в свой распорядок жизни, найти новые интересы и заботы, заняться любимым делом или просто помочь другим людям</vt:lpstr>
      <vt:lpstr>Слайд 84</vt:lpstr>
      <vt:lpstr>Ситуация 4. Решение. Анне, таким образом относящейся к жизненным событиям, необходимо научиться называть вещи своими именами. Её «теория относительности» не убережет ни от стресса, ни от депрессии. Ведь зло все равно останется злом, какие бы декорации её ни окружали. Но если видеть вещи такими, какие они есть, это поможет в решении проблем и сложных ситуаций, поскольку даст правильное понимание вещей. Анна сможет осознать, что ей на самом деле нужно менять. </vt:lpstr>
      <vt:lpstr>Слайд 86</vt:lpstr>
      <vt:lpstr>  11.  Способен ли я раскрепощаться и общаться с окружающими   12. Чувствую ли я себя совершенно одиноким?   13.  Мои социальные отношения и связи поверхностны?   14.  Умираю ли я по компании?   15.  Кто-нибудь знает меня как следует?   16.  Присутствует ли чувство изоляции от других?   17.  Я несчастен?   18.  Трудно ли мне заводить друзей?   19.  Чувствую ли я себя исключенным и изолированным другими?   20.  Люди вокруг меня но не со мной?</vt:lpstr>
      <vt:lpstr>Слайд 88</vt:lpstr>
      <vt:lpstr>Слайд 89</vt:lpstr>
      <vt:lpstr>Слайд 90</vt:lpstr>
      <vt:lpstr>Слайд 91</vt:lpstr>
      <vt:lpstr>Слайд 92</vt:lpstr>
      <vt:lpstr>Слайд 93</vt:lpstr>
      <vt:lpstr>Слайд 94</vt:lpstr>
      <vt:lpstr>Слайд 95</vt:lpstr>
      <vt:lpstr>Слайд 96</vt:lpstr>
      <vt:lpstr>Проект по экологии: «Корь и проблема антипрививочников» </vt:lpstr>
      <vt:lpstr>Слайд 98</vt:lpstr>
      <vt:lpstr>Слайд 99</vt:lpstr>
      <vt:lpstr>Слайд 100</vt:lpstr>
      <vt:lpstr>Слайд 101</vt:lpstr>
      <vt:lpstr>Слайд 102</vt:lpstr>
      <vt:lpstr>Слайд 103</vt:lpstr>
      <vt:lpstr>Индивидуальные и групповые занятия с учащимися</vt:lpstr>
      <vt:lpstr>Победители конкурса     «Умники и умнцы» </vt:lpstr>
      <vt:lpstr>Выполнение индивидуальных и групповых проектов по биологии в 5 классе на тему «Сезонные изменения в природе»</vt:lpstr>
      <vt:lpstr>Слайд 107</vt:lpstr>
      <vt:lpstr>Достижения по биологии на олимпиадах и конкурсах 2017-2021гг</vt:lpstr>
      <vt:lpstr>Достижения по биологии на олимпиадах и конкурсах 2017-2021гг. </vt:lpstr>
      <vt:lpstr>Слайд 110</vt:lpstr>
      <vt:lpstr>Слайд 111</vt:lpstr>
      <vt:lpstr>Слайд 112</vt:lpstr>
      <vt:lpstr>Слайд 113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растениеводству.</dc:title>
  <dc:creator>User</dc:creator>
  <cp:lastModifiedBy>Биология</cp:lastModifiedBy>
  <cp:revision>39</cp:revision>
  <dcterms:created xsi:type="dcterms:W3CDTF">2021-04-17T15:32:45Z</dcterms:created>
  <dcterms:modified xsi:type="dcterms:W3CDTF">2021-10-19T06:19:33Z</dcterms:modified>
</cp:coreProperties>
</file>